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8" r:id="rId3"/>
    <p:sldId id="266" r:id="rId4"/>
    <p:sldId id="277" r:id="rId5"/>
    <p:sldId id="274" r:id="rId6"/>
    <p:sldId id="263" r:id="rId7"/>
    <p:sldId id="273" r:id="rId8"/>
    <p:sldId id="256" r:id="rId9"/>
    <p:sldId id="267" r:id="rId10"/>
    <p:sldId id="268" r:id="rId11"/>
    <p:sldId id="269" r:id="rId12"/>
    <p:sldId id="270" r:id="rId13"/>
    <p:sldId id="257" r:id="rId14"/>
    <p:sldId id="271" r:id="rId15"/>
    <p:sldId id="264" r:id="rId16"/>
    <p:sldId id="265" r:id="rId17"/>
    <p:sldId id="275" r:id="rId18"/>
    <p:sldId id="261"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Benson" initials="BB" lastIdx="1" clrIdx="0">
    <p:extLst>
      <p:ext uri="{19B8F6BF-5375-455C-9EA6-DF929625EA0E}">
        <p15:presenceInfo xmlns:p15="http://schemas.microsoft.com/office/powerpoint/2012/main" userId="Ben Be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90021C2-0560-4B8A-8938-CB5D62386DB9}"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810926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021C2-0560-4B8A-8938-CB5D62386DB9}"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4053206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021C2-0560-4B8A-8938-CB5D62386DB9}"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278859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90021C2-0560-4B8A-8938-CB5D62386DB9}"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106093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0021C2-0560-4B8A-8938-CB5D62386DB9}"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60830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90021C2-0560-4B8A-8938-CB5D62386DB9}"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390465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90021C2-0560-4B8A-8938-CB5D62386DB9}" type="datetimeFigureOut">
              <a:rPr lang="en-GB" smtClean="0"/>
              <a:t>28/06/2021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419623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90021C2-0560-4B8A-8938-CB5D62386DB9}" type="datetimeFigureOut">
              <a:rPr lang="en-GB" smtClean="0"/>
              <a:t>28/06/2021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267735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0021C2-0560-4B8A-8938-CB5D62386DB9}" type="datetimeFigureOut">
              <a:rPr lang="en-GB" smtClean="0"/>
              <a:t>28/06/2021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46063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0021C2-0560-4B8A-8938-CB5D62386DB9}"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405321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0021C2-0560-4B8A-8938-CB5D62386DB9}"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8929F8-B354-4D3B-91BE-E6D0D47A9123}" type="slidenum">
              <a:rPr lang="en-GB" smtClean="0"/>
              <a:t>‹#›</a:t>
            </a:fld>
            <a:endParaRPr lang="en-GB"/>
          </a:p>
        </p:txBody>
      </p:sp>
    </p:spTree>
    <p:extLst>
      <p:ext uri="{BB962C8B-B14F-4D97-AF65-F5344CB8AC3E}">
        <p14:creationId xmlns:p14="http://schemas.microsoft.com/office/powerpoint/2010/main" val="29113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021C2-0560-4B8A-8938-CB5D62386DB9}" type="datetimeFigureOut">
              <a:rPr lang="en-GB" smtClean="0"/>
              <a:t>28/06/2021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929F8-B354-4D3B-91BE-E6D0D47A9123}" type="slidenum">
              <a:rPr lang="en-GB" smtClean="0"/>
              <a:t>‹#›</a:t>
            </a:fld>
            <a:endParaRPr lang="en-GB"/>
          </a:p>
        </p:txBody>
      </p:sp>
    </p:spTree>
    <p:extLst>
      <p:ext uri="{BB962C8B-B14F-4D97-AF65-F5344CB8AC3E}">
        <p14:creationId xmlns:p14="http://schemas.microsoft.com/office/powerpoint/2010/main" val="1706427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hyperlink" Target="https://www.grayshott.hants.sch.uk/uniform-information/"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www.early-education.org.uk/sites/default/files/Development%20Matters%20in%20the%20Early%20Years%20Foundation%20Stage%20-%20FINAL.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3D6285-11C1-4A85-A753-550B1E533948}"/>
              </a:ext>
            </a:extLst>
          </p:cNvPr>
          <p:cNvSpPr txBox="1"/>
          <p:nvPr/>
        </p:nvSpPr>
        <p:spPr>
          <a:xfrm>
            <a:off x="1832001" y="1610628"/>
            <a:ext cx="1625600" cy="646331"/>
          </a:xfrm>
          <a:prstGeom prst="rect">
            <a:avLst/>
          </a:prstGeom>
          <a:noFill/>
        </p:spPr>
        <p:txBody>
          <a:bodyPr wrap="square" rtlCol="0">
            <a:spAutoFit/>
          </a:bodyPr>
          <a:lstStyle/>
          <a:p>
            <a:r>
              <a:rPr lang="en-GB" sz="3600" dirty="0">
                <a:solidFill>
                  <a:srgbClr val="C00000"/>
                </a:solidFill>
              </a:rPr>
              <a:t>Love</a:t>
            </a:r>
          </a:p>
        </p:txBody>
      </p:sp>
      <p:sp>
        <p:nvSpPr>
          <p:cNvPr id="7" name="TextBox 6">
            <a:extLst>
              <a:ext uri="{FF2B5EF4-FFF2-40B4-BE49-F238E27FC236}">
                <a16:creationId xmlns:a16="http://schemas.microsoft.com/office/drawing/2014/main" id="{4998C227-5259-48BC-9E2A-01376A95F40C}"/>
              </a:ext>
            </a:extLst>
          </p:cNvPr>
          <p:cNvSpPr txBox="1"/>
          <p:nvPr/>
        </p:nvSpPr>
        <p:spPr>
          <a:xfrm>
            <a:off x="2003068" y="3877402"/>
            <a:ext cx="3015368" cy="646331"/>
          </a:xfrm>
          <a:prstGeom prst="rect">
            <a:avLst/>
          </a:prstGeom>
          <a:noFill/>
        </p:spPr>
        <p:txBody>
          <a:bodyPr wrap="square" rtlCol="0">
            <a:spAutoFit/>
          </a:bodyPr>
          <a:lstStyle/>
          <a:p>
            <a:r>
              <a:rPr lang="en-GB" sz="3600" dirty="0">
                <a:solidFill>
                  <a:srgbClr val="C00000"/>
                </a:solidFill>
              </a:rPr>
              <a:t>Joy</a:t>
            </a:r>
          </a:p>
        </p:txBody>
      </p:sp>
      <p:sp>
        <p:nvSpPr>
          <p:cNvPr id="8" name="TextBox 7">
            <a:extLst>
              <a:ext uri="{FF2B5EF4-FFF2-40B4-BE49-F238E27FC236}">
                <a16:creationId xmlns:a16="http://schemas.microsoft.com/office/drawing/2014/main" id="{32EAFB21-DE3F-4252-BD5C-DC3DF606877C}"/>
              </a:ext>
            </a:extLst>
          </p:cNvPr>
          <p:cNvSpPr txBox="1"/>
          <p:nvPr/>
        </p:nvSpPr>
        <p:spPr>
          <a:xfrm>
            <a:off x="8798142" y="1579851"/>
            <a:ext cx="2516697" cy="707886"/>
          </a:xfrm>
          <a:prstGeom prst="rect">
            <a:avLst/>
          </a:prstGeom>
          <a:noFill/>
        </p:spPr>
        <p:txBody>
          <a:bodyPr wrap="square" rtlCol="0">
            <a:spAutoFit/>
          </a:bodyPr>
          <a:lstStyle/>
          <a:p>
            <a:r>
              <a:rPr lang="en-GB" sz="4000" dirty="0">
                <a:solidFill>
                  <a:srgbClr val="C00000"/>
                </a:solidFill>
              </a:rPr>
              <a:t>Respect</a:t>
            </a:r>
          </a:p>
        </p:txBody>
      </p:sp>
      <p:sp>
        <p:nvSpPr>
          <p:cNvPr id="9" name="TextBox 8">
            <a:extLst>
              <a:ext uri="{FF2B5EF4-FFF2-40B4-BE49-F238E27FC236}">
                <a16:creationId xmlns:a16="http://schemas.microsoft.com/office/drawing/2014/main" id="{09DAE061-2D09-44C0-9D45-790805E529E6}"/>
              </a:ext>
            </a:extLst>
          </p:cNvPr>
          <p:cNvSpPr txBox="1"/>
          <p:nvPr/>
        </p:nvSpPr>
        <p:spPr>
          <a:xfrm>
            <a:off x="8848477" y="3877402"/>
            <a:ext cx="2416029" cy="646331"/>
          </a:xfrm>
          <a:prstGeom prst="rect">
            <a:avLst/>
          </a:prstGeom>
          <a:noFill/>
        </p:spPr>
        <p:txBody>
          <a:bodyPr wrap="square" rtlCol="0">
            <a:spAutoFit/>
          </a:bodyPr>
          <a:lstStyle/>
          <a:p>
            <a:r>
              <a:rPr lang="en-GB" sz="3600" dirty="0">
                <a:solidFill>
                  <a:srgbClr val="C00000"/>
                </a:solidFill>
              </a:rPr>
              <a:t>Courage</a:t>
            </a:r>
          </a:p>
        </p:txBody>
      </p:sp>
      <p:sp>
        <p:nvSpPr>
          <p:cNvPr id="10" name="TextBox 9">
            <a:extLst>
              <a:ext uri="{FF2B5EF4-FFF2-40B4-BE49-F238E27FC236}">
                <a16:creationId xmlns:a16="http://schemas.microsoft.com/office/drawing/2014/main" id="{97E3855F-04B5-4427-92DB-42AC93182CB9}"/>
              </a:ext>
            </a:extLst>
          </p:cNvPr>
          <p:cNvSpPr txBox="1"/>
          <p:nvPr/>
        </p:nvSpPr>
        <p:spPr>
          <a:xfrm>
            <a:off x="4581236" y="234892"/>
            <a:ext cx="2784298" cy="646331"/>
          </a:xfrm>
          <a:prstGeom prst="rect">
            <a:avLst/>
          </a:prstGeom>
          <a:noFill/>
        </p:spPr>
        <p:txBody>
          <a:bodyPr wrap="square" rtlCol="0">
            <a:spAutoFit/>
          </a:bodyPr>
          <a:lstStyle/>
          <a:p>
            <a:pPr algn="ctr"/>
            <a:r>
              <a:rPr lang="en-GB" b="1" dirty="0"/>
              <a:t>Grayshott C of E Primary School</a:t>
            </a:r>
          </a:p>
        </p:txBody>
      </p:sp>
      <p:pic>
        <p:nvPicPr>
          <p:cNvPr id="12" name="Picture 11">
            <a:extLst>
              <a:ext uri="{FF2B5EF4-FFF2-40B4-BE49-F238E27FC236}">
                <a16:creationId xmlns:a16="http://schemas.microsoft.com/office/drawing/2014/main" id="{06B1F70D-4D0F-4993-AC72-0F19B0555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981" y="1491161"/>
            <a:ext cx="4836038" cy="3756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8615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EDB7F-C9AF-40B8-86AD-F00710148E68}"/>
              </a:ext>
            </a:extLst>
          </p:cNvPr>
          <p:cNvSpPr/>
          <p:nvPr/>
        </p:nvSpPr>
        <p:spPr>
          <a:xfrm>
            <a:off x="5962565" y="5260100"/>
            <a:ext cx="2299855" cy="1477328"/>
          </a:xfrm>
          <a:prstGeom prst="rect">
            <a:avLst/>
          </a:prstGeom>
        </p:spPr>
        <p:txBody>
          <a:bodyPr wrap="square">
            <a:spAutoFit/>
          </a:bodyPr>
          <a:lstStyle/>
          <a:p>
            <a:r>
              <a:rPr lang="en-GB" dirty="0"/>
              <a:t>There will be cosy corners inside and outside where you can read a book or have some quiet time. </a:t>
            </a:r>
          </a:p>
        </p:txBody>
      </p:sp>
      <p:sp>
        <p:nvSpPr>
          <p:cNvPr id="5" name="TextBox 4">
            <a:extLst>
              <a:ext uri="{FF2B5EF4-FFF2-40B4-BE49-F238E27FC236}">
                <a16:creationId xmlns:a16="http://schemas.microsoft.com/office/drawing/2014/main" id="{72C140F4-755D-4475-81EC-D956ACEE8EE7}"/>
              </a:ext>
            </a:extLst>
          </p:cNvPr>
          <p:cNvSpPr txBox="1"/>
          <p:nvPr/>
        </p:nvSpPr>
        <p:spPr>
          <a:xfrm>
            <a:off x="184726" y="120073"/>
            <a:ext cx="5467928" cy="584775"/>
          </a:xfrm>
          <a:prstGeom prst="rect">
            <a:avLst/>
          </a:prstGeom>
          <a:noFill/>
        </p:spPr>
        <p:txBody>
          <a:bodyPr wrap="square" rtlCol="0">
            <a:spAutoFit/>
          </a:bodyPr>
          <a:lstStyle/>
          <a:p>
            <a:r>
              <a:rPr lang="en-GB" sz="3200" b="1" dirty="0">
                <a:solidFill>
                  <a:srgbClr val="00B050"/>
                </a:solidFill>
              </a:rPr>
              <a:t>Inside…</a:t>
            </a:r>
          </a:p>
        </p:txBody>
      </p:sp>
      <p:pic>
        <p:nvPicPr>
          <p:cNvPr id="6" name="Picture 5">
            <a:extLst>
              <a:ext uri="{FF2B5EF4-FFF2-40B4-BE49-F238E27FC236}">
                <a16:creationId xmlns:a16="http://schemas.microsoft.com/office/drawing/2014/main" id="{9FF37693-A15A-4192-BB88-EFCDCE8B62A2}"/>
              </a:ext>
            </a:extLst>
          </p:cNvPr>
          <p:cNvPicPr/>
          <p:nvPr/>
        </p:nvPicPr>
        <p:blipFill rotWithShape="1">
          <a:blip r:embed="rId2" cstate="print">
            <a:extLst>
              <a:ext uri="{28A0092B-C50C-407E-A947-70E740481C1C}">
                <a14:useLocalDpi xmlns:a14="http://schemas.microsoft.com/office/drawing/2010/main" val="0"/>
              </a:ext>
            </a:extLst>
          </a:blip>
          <a:srcRect l="7206" r="9155"/>
          <a:stretch/>
        </p:blipFill>
        <p:spPr bwMode="auto">
          <a:xfrm>
            <a:off x="1769255" y="4018993"/>
            <a:ext cx="4072255" cy="2718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9B8C740-44BF-4127-82BC-94D163F9FD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8328" y="267521"/>
            <a:ext cx="4608946" cy="3246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E65B7861-66AD-4961-8148-272F1DEF999E}"/>
              </a:ext>
            </a:extLst>
          </p:cNvPr>
          <p:cNvSpPr txBox="1"/>
          <p:nvPr/>
        </p:nvSpPr>
        <p:spPr>
          <a:xfrm>
            <a:off x="8262420" y="3602181"/>
            <a:ext cx="3181435" cy="923330"/>
          </a:xfrm>
          <a:prstGeom prst="rect">
            <a:avLst/>
          </a:prstGeom>
          <a:noFill/>
        </p:spPr>
        <p:txBody>
          <a:bodyPr wrap="square" rtlCol="0">
            <a:spAutoFit/>
          </a:bodyPr>
          <a:lstStyle/>
          <a:p>
            <a:r>
              <a:rPr lang="en-GB" dirty="0"/>
              <a:t>There will be construction and small world areas where you can build and play!</a:t>
            </a:r>
          </a:p>
        </p:txBody>
      </p:sp>
      <p:pic>
        <p:nvPicPr>
          <p:cNvPr id="9" name="Picture 8">
            <a:extLst>
              <a:ext uri="{FF2B5EF4-FFF2-40B4-BE49-F238E27FC236}">
                <a16:creationId xmlns:a16="http://schemas.microsoft.com/office/drawing/2014/main" id="{91504CC7-1D01-4D3E-AA09-DF9C999B74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55" y="939447"/>
            <a:ext cx="2971800" cy="2055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29F09469-7780-439D-B202-FBBF3B078777}"/>
              </a:ext>
            </a:extLst>
          </p:cNvPr>
          <p:cNvSpPr txBox="1"/>
          <p:nvPr/>
        </p:nvSpPr>
        <p:spPr>
          <a:xfrm>
            <a:off x="3264391" y="813278"/>
            <a:ext cx="3773717" cy="2308324"/>
          </a:xfrm>
          <a:prstGeom prst="rect">
            <a:avLst/>
          </a:prstGeom>
          <a:noFill/>
        </p:spPr>
        <p:txBody>
          <a:bodyPr wrap="square" rtlCol="0">
            <a:spAutoFit/>
          </a:bodyPr>
          <a:lstStyle/>
          <a:p>
            <a:r>
              <a:rPr lang="en-GB" dirty="0"/>
              <a:t>This is our carpet area. We have two short carpet times each day. On the carpet, we sit down, do good listening, share our ideas and join in!</a:t>
            </a:r>
          </a:p>
          <a:p>
            <a:endParaRPr lang="en-GB" dirty="0"/>
          </a:p>
          <a:p>
            <a:r>
              <a:rPr lang="en-GB" dirty="0"/>
              <a:t>After carpet, you will do a special activity with Mrs Benson-Breen or Mrs York. </a:t>
            </a:r>
          </a:p>
        </p:txBody>
      </p:sp>
    </p:spTree>
    <p:extLst>
      <p:ext uri="{BB962C8B-B14F-4D97-AF65-F5344CB8AC3E}">
        <p14:creationId xmlns:p14="http://schemas.microsoft.com/office/powerpoint/2010/main" val="3707803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D7E6D-2911-4B1E-9D33-FC00C0B9CB20}"/>
              </a:ext>
            </a:extLst>
          </p:cNvPr>
          <p:cNvPicPr/>
          <p:nvPr/>
        </p:nvPicPr>
        <p:blipFill rotWithShape="1">
          <a:blip r:embed="rId2" cstate="print">
            <a:extLst>
              <a:ext uri="{28A0092B-C50C-407E-A947-70E740481C1C}">
                <a14:useLocalDpi xmlns:a14="http://schemas.microsoft.com/office/drawing/2010/main" val="0"/>
              </a:ext>
            </a:extLst>
          </a:blip>
          <a:srcRect l="15922" t="8348" r="10551" b="10543"/>
          <a:stretch/>
        </p:blipFill>
        <p:spPr bwMode="auto">
          <a:xfrm>
            <a:off x="459076" y="473652"/>
            <a:ext cx="2924175" cy="2419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8F47CB35-76A7-40A3-9B72-5725E0C301EF}"/>
              </a:ext>
            </a:extLst>
          </p:cNvPr>
          <p:cNvSpPr txBox="1"/>
          <p:nvPr/>
        </p:nvSpPr>
        <p:spPr>
          <a:xfrm>
            <a:off x="3556000" y="684380"/>
            <a:ext cx="2687781" cy="1754326"/>
          </a:xfrm>
          <a:prstGeom prst="rect">
            <a:avLst/>
          </a:prstGeom>
          <a:noFill/>
        </p:spPr>
        <p:txBody>
          <a:bodyPr wrap="square" rtlCol="0">
            <a:spAutoFit/>
          </a:bodyPr>
          <a:lstStyle/>
          <a:p>
            <a:r>
              <a:rPr lang="en-GB" dirty="0"/>
              <a:t>There will be fine motor activities to strengthen your hands and fingers. This will help you with your amazing mark making and writing.</a:t>
            </a:r>
          </a:p>
        </p:txBody>
      </p:sp>
      <p:pic>
        <p:nvPicPr>
          <p:cNvPr id="4" name="Picture 3">
            <a:extLst>
              <a:ext uri="{FF2B5EF4-FFF2-40B4-BE49-F238E27FC236}">
                <a16:creationId xmlns:a16="http://schemas.microsoft.com/office/drawing/2014/main" id="{D6FCBB69-D5B9-4079-8F4D-F8A3859AC2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654" y="270654"/>
            <a:ext cx="3190875" cy="2393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57F141F-C94C-4CC3-9112-49FD491CB29B}"/>
              </a:ext>
            </a:extLst>
          </p:cNvPr>
          <p:cNvSpPr txBox="1"/>
          <p:nvPr/>
        </p:nvSpPr>
        <p:spPr>
          <a:xfrm>
            <a:off x="8395854" y="2893002"/>
            <a:ext cx="3214254" cy="1477328"/>
          </a:xfrm>
          <a:prstGeom prst="rect">
            <a:avLst/>
          </a:prstGeom>
          <a:noFill/>
        </p:spPr>
        <p:txBody>
          <a:bodyPr wrap="square" rtlCol="0">
            <a:spAutoFit/>
          </a:bodyPr>
          <a:lstStyle/>
          <a:p>
            <a:r>
              <a:rPr lang="en-GB" dirty="0"/>
              <a:t>There will be a writing area but you will be able to practice your writing throughout the inside and outside of the reception classroom all day. </a:t>
            </a:r>
          </a:p>
        </p:txBody>
      </p:sp>
      <p:pic>
        <p:nvPicPr>
          <p:cNvPr id="6" name="Picture 5">
            <a:extLst>
              <a:ext uri="{FF2B5EF4-FFF2-40B4-BE49-F238E27FC236}">
                <a16:creationId xmlns:a16="http://schemas.microsoft.com/office/drawing/2014/main" id="{A952F94D-EAE8-473B-A01E-109C5A321178}"/>
              </a:ext>
            </a:extLst>
          </p:cNvPr>
          <p:cNvPicPr/>
          <p:nvPr/>
        </p:nvPicPr>
        <p:blipFill rotWithShape="1">
          <a:blip r:embed="rId4" cstate="print">
            <a:extLst>
              <a:ext uri="{28A0092B-C50C-407E-A947-70E740481C1C}">
                <a14:useLocalDpi xmlns:a14="http://schemas.microsoft.com/office/drawing/2010/main" val="0"/>
              </a:ext>
            </a:extLst>
          </a:blip>
          <a:srcRect t="24091" b="13418"/>
          <a:stretch/>
        </p:blipFill>
        <p:spPr bwMode="auto">
          <a:xfrm>
            <a:off x="135659" y="3738736"/>
            <a:ext cx="6286500" cy="2742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E7870DE-BCC5-408B-AC45-B77A309F9327}"/>
              </a:ext>
            </a:extLst>
          </p:cNvPr>
          <p:cNvSpPr txBox="1"/>
          <p:nvPr/>
        </p:nvSpPr>
        <p:spPr>
          <a:xfrm>
            <a:off x="6574126" y="5110018"/>
            <a:ext cx="3666836" cy="1477328"/>
          </a:xfrm>
          <a:prstGeom prst="rect">
            <a:avLst/>
          </a:prstGeom>
          <a:noFill/>
        </p:spPr>
        <p:txBody>
          <a:bodyPr wrap="square" rtlCol="0">
            <a:spAutoFit/>
          </a:bodyPr>
          <a:lstStyle/>
          <a:p>
            <a:r>
              <a:rPr lang="en-GB" dirty="0"/>
              <a:t>There will be a maths area too. Here you can test out what you have learned with your friends and talk about your learning. By the end of the year, you will be maths masters!</a:t>
            </a:r>
          </a:p>
        </p:txBody>
      </p:sp>
    </p:spTree>
    <p:extLst>
      <p:ext uri="{BB962C8B-B14F-4D97-AF65-F5344CB8AC3E}">
        <p14:creationId xmlns:p14="http://schemas.microsoft.com/office/powerpoint/2010/main" val="11814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640DB1-B9DE-4389-85E9-1220855F111F}"/>
              </a:ext>
            </a:extLst>
          </p:cNvPr>
          <p:cNvPicPr/>
          <p:nvPr/>
        </p:nvPicPr>
        <p:blipFill rotWithShape="1">
          <a:blip r:embed="rId2" cstate="print">
            <a:extLst>
              <a:ext uri="{28A0092B-C50C-407E-A947-70E740481C1C}">
                <a14:useLocalDpi xmlns:a14="http://schemas.microsoft.com/office/drawing/2010/main" val="0"/>
              </a:ext>
            </a:extLst>
          </a:blip>
          <a:srcRect t="17411" r="4462" b="6274"/>
          <a:stretch/>
        </p:blipFill>
        <p:spPr bwMode="auto">
          <a:xfrm>
            <a:off x="227705" y="213389"/>
            <a:ext cx="5677535" cy="340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47845CD-B237-46AA-8AB1-B5C76765B074}"/>
              </a:ext>
            </a:extLst>
          </p:cNvPr>
          <p:cNvSpPr txBox="1"/>
          <p:nvPr/>
        </p:nvSpPr>
        <p:spPr>
          <a:xfrm>
            <a:off x="6234545" y="203200"/>
            <a:ext cx="3943928" cy="1477328"/>
          </a:xfrm>
          <a:prstGeom prst="rect">
            <a:avLst/>
          </a:prstGeom>
          <a:noFill/>
        </p:spPr>
        <p:txBody>
          <a:bodyPr wrap="square" rtlCol="0">
            <a:spAutoFit/>
          </a:bodyPr>
          <a:lstStyle/>
          <a:p>
            <a:r>
              <a:rPr lang="en-GB" dirty="0"/>
              <a:t>I know lots of you like pretend play and the home corner.</a:t>
            </a:r>
          </a:p>
          <a:p>
            <a:endParaRPr lang="en-GB" dirty="0"/>
          </a:p>
          <a:p>
            <a:r>
              <a:rPr lang="en-GB" dirty="0"/>
              <a:t>In reception we have a home corner and some dressing up. </a:t>
            </a:r>
          </a:p>
        </p:txBody>
      </p:sp>
      <p:pic>
        <p:nvPicPr>
          <p:cNvPr id="4" name="Picture 3">
            <a:extLst>
              <a:ext uri="{FF2B5EF4-FFF2-40B4-BE49-F238E27FC236}">
                <a16:creationId xmlns:a16="http://schemas.microsoft.com/office/drawing/2014/main" id="{746B121B-F940-4D59-A988-D1C0D2EA9D85}"/>
              </a:ext>
            </a:extLst>
          </p:cNvPr>
          <p:cNvPicPr/>
          <p:nvPr/>
        </p:nvPicPr>
        <p:blipFill rotWithShape="1">
          <a:blip r:embed="rId3" cstate="print">
            <a:extLst>
              <a:ext uri="{28A0092B-C50C-407E-A947-70E740481C1C}">
                <a14:useLocalDpi xmlns:a14="http://schemas.microsoft.com/office/drawing/2010/main" val="0"/>
              </a:ext>
            </a:extLst>
          </a:blip>
          <a:srcRect t="31005" b="17236"/>
          <a:stretch/>
        </p:blipFill>
        <p:spPr bwMode="auto">
          <a:xfrm rot="5400000">
            <a:off x="5441200" y="3963353"/>
            <a:ext cx="3877310" cy="1505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181EAAB-719E-4C7F-A972-ACFD3902D9A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26533" y="3250565"/>
            <a:ext cx="3103880" cy="3460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E00BE45A-7977-47D8-9181-3629C64DA539}"/>
              </a:ext>
            </a:extLst>
          </p:cNvPr>
          <p:cNvSpPr txBox="1"/>
          <p:nvPr/>
        </p:nvSpPr>
        <p:spPr>
          <a:xfrm>
            <a:off x="2369099" y="4392979"/>
            <a:ext cx="4257963" cy="1200329"/>
          </a:xfrm>
          <a:prstGeom prst="rect">
            <a:avLst/>
          </a:prstGeom>
          <a:noFill/>
        </p:spPr>
        <p:txBody>
          <a:bodyPr wrap="square" rtlCol="0">
            <a:spAutoFit/>
          </a:bodyPr>
          <a:lstStyle/>
          <a:p>
            <a:r>
              <a:rPr lang="en-GB" dirty="0"/>
              <a:t>These are the toilets.</a:t>
            </a:r>
          </a:p>
          <a:p>
            <a:endParaRPr lang="en-GB" dirty="0"/>
          </a:p>
          <a:p>
            <a:r>
              <a:rPr lang="en-GB" dirty="0"/>
              <a:t>When you need to go to the toilet just ask a grown up. </a:t>
            </a:r>
          </a:p>
        </p:txBody>
      </p:sp>
    </p:spTree>
    <p:extLst>
      <p:ext uri="{BB962C8B-B14F-4D97-AF65-F5344CB8AC3E}">
        <p14:creationId xmlns:p14="http://schemas.microsoft.com/office/powerpoint/2010/main" val="365138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8244" y="-423415"/>
            <a:ext cx="8427076" cy="1330160"/>
          </a:xfrm>
        </p:spPr>
        <p:txBody>
          <a:bodyPr>
            <a:normAutofit/>
          </a:bodyPr>
          <a:lstStyle/>
          <a:p>
            <a:r>
              <a:rPr lang="en-GB" sz="4400" b="1" dirty="0">
                <a:solidFill>
                  <a:srgbClr val="00B050"/>
                </a:solidFill>
              </a:rPr>
              <a:t>Your Day</a:t>
            </a:r>
          </a:p>
        </p:txBody>
      </p:sp>
      <p:pic>
        <p:nvPicPr>
          <p:cNvPr id="2050" name="Picture 2" descr="Image result for EYFS ABC D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419" y="3953814"/>
            <a:ext cx="1960534" cy="26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Image result for EYFS ABC DO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6637" y="300195"/>
            <a:ext cx="2617365" cy="3480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0606AF-2CFB-4C5A-8F92-788DA5B2D5A0}"/>
              </a:ext>
            </a:extLst>
          </p:cNvPr>
          <p:cNvSpPr txBox="1"/>
          <p:nvPr/>
        </p:nvSpPr>
        <p:spPr>
          <a:xfrm>
            <a:off x="215451" y="974727"/>
            <a:ext cx="6140741" cy="646331"/>
          </a:xfrm>
          <a:prstGeom prst="rect">
            <a:avLst/>
          </a:prstGeom>
          <a:noFill/>
        </p:spPr>
        <p:txBody>
          <a:bodyPr wrap="square" rtlCol="0">
            <a:spAutoFit/>
          </a:bodyPr>
          <a:lstStyle/>
          <a:p>
            <a:r>
              <a:rPr lang="en-GB" dirty="0"/>
              <a:t>Although each day is different in reception, there are some things that we do every day. </a:t>
            </a:r>
          </a:p>
        </p:txBody>
      </p:sp>
      <p:sp>
        <p:nvSpPr>
          <p:cNvPr id="8" name="TextBox 7">
            <a:extLst>
              <a:ext uri="{FF2B5EF4-FFF2-40B4-BE49-F238E27FC236}">
                <a16:creationId xmlns:a16="http://schemas.microsoft.com/office/drawing/2014/main" id="{FE951CDE-FAA6-4364-A943-CD1B150C44B1}"/>
              </a:ext>
            </a:extLst>
          </p:cNvPr>
          <p:cNvSpPr txBox="1"/>
          <p:nvPr/>
        </p:nvSpPr>
        <p:spPr>
          <a:xfrm>
            <a:off x="159391" y="2335373"/>
            <a:ext cx="8850385" cy="1200329"/>
          </a:xfrm>
          <a:prstGeom prst="rect">
            <a:avLst/>
          </a:prstGeom>
          <a:noFill/>
        </p:spPr>
        <p:txBody>
          <a:bodyPr wrap="square" rtlCol="0">
            <a:spAutoFit/>
          </a:bodyPr>
          <a:lstStyle/>
          <a:p>
            <a:r>
              <a:rPr lang="en-GB" b="1" dirty="0"/>
              <a:t>8.45: </a:t>
            </a:r>
            <a:r>
              <a:rPr lang="en-GB" dirty="0"/>
              <a:t>Gates open</a:t>
            </a:r>
          </a:p>
          <a:p>
            <a:endParaRPr lang="en-GB" dirty="0"/>
          </a:p>
          <a:p>
            <a:r>
              <a:rPr lang="en-GB" b="1" dirty="0"/>
              <a:t>8.45-8.55</a:t>
            </a:r>
            <a:r>
              <a:rPr lang="en-GB" dirty="0"/>
              <a:t>: Come into reception and find your name! As the year progresses, </a:t>
            </a:r>
            <a:r>
              <a:rPr lang="en-GB" dirty="0" smtClean="0"/>
              <a:t>the class will complete an early morning challenge. </a:t>
            </a:r>
            <a:endParaRPr lang="en-GB" dirty="0"/>
          </a:p>
        </p:txBody>
      </p:sp>
      <p:pic>
        <p:nvPicPr>
          <p:cNvPr id="9" name="Picture 8">
            <a:extLst>
              <a:ext uri="{FF2B5EF4-FFF2-40B4-BE49-F238E27FC236}">
                <a16:creationId xmlns:a16="http://schemas.microsoft.com/office/drawing/2014/main" id="{6C5A6F0F-014E-4CBF-A7B1-7A124F16CC3A}"/>
              </a:ext>
            </a:extLst>
          </p:cNvPr>
          <p:cNvPicPr>
            <a:picLocks noChangeAspect="1"/>
          </p:cNvPicPr>
          <p:nvPr/>
        </p:nvPicPr>
        <p:blipFill>
          <a:blip r:embed="rId4"/>
          <a:stretch>
            <a:fillRect/>
          </a:stretch>
        </p:blipFill>
        <p:spPr>
          <a:xfrm>
            <a:off x="5794985" y="1401342"/>
            <a:ext cx="2460462" cy="1275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1DE37332-1B0A-4385-BC49-8C9D1BE6C9EF}"/>
              </a:ext>
            </a:extLst>
          </p:cNvPr>
          <p:cNvSpPr txBox="1"/>
          <p:nvPr/>
        </p:nvSpPr>
        <p:spPr>
          <a:xfrm>
            <a:off x="159391" y="3699594"/>
            <a:ext cx="7264866" cy="3139321"/>
          </a:xfrm>
          <a:prstGeom prst="rect">
            <a:avLst/>
          </a:prstGeom>
          <a:noFill/>
        </p:spPr>
        <p:txBody>
          <a:bodyPr wrap="square" rtlCol="0">
            <a:spAutoFit/>
          </a:bodyPr>
          <a:lstStyle/>
          <a:p>
            <a:r>
              <a:rPr lang="en-GB" b="1" dirty="0" smtClean="0"/>
              <a:t>9.00: </a:t>
            </a:r>
            <a:r>
              <a:rPr lang="en-GB" dirty="0"/>
              <a:t>Carpet time. This will last for about twenty minutes. </a:t>
            </a:r>
          </a:p>
          <a:p>
            <a:r>
              <a:rPr lang="en-GB" dirty="0"/>
              <a:t>After the carpet, </a:t>
            </a:r>
            <a:r>
              <a:rPr lang="en-GB" dirty="0" smtClean="0"/>
              <a:t>the teacher </a:t>
            </a:r>
            <a:r>
              <a:rPr lang="en-GB" dirty="0"/>
              <a:t>will do an extension activity to support and challenge different groups of children. This will go on throughout the morning.</a:t>
            </a:r>
          </a:p>
          <a:p>
            <a:endParaRPr lang="en-GB" dirty="0"/>
          </a:p>
          <a:p>
            <a:r>
              <a:rPr lang="en-GB" dirty="0"/>
              <a:t>The rest of the children will be able to continue their learning by exploring the different activities set up inside or outside and take part in challenges.</a:t>
            </a:r>
          </a:p>
          <a:p>
            <a:endParaRPr lang="en-GB" dirty="0"/>
          </a:p>
          <a:p>
            <a:r>
              <a:rPr lang="en-GB" dirty="0"/>
              <a:t>For all those hungry tummies, there will be snack time with water or milk.</a:t>
            </a:r>
          </a:p>
          <a:p>
            <a:endParaRPr lang="en-GB" dirty="0"/>
          </a:p>
          <a:p>
            <a:r>
              <a:rPr lang="en-GB" b="1" dirty="0" smtClean="0"/>
              <a:t>10.15: </a:t>
            </a:r>
            <a:r>
              <a:rPr lang="en-GB" dirty="0" smtClean="0"/>
              <a:t>Snack </a:t>
            </a:r>
            <a:r>
              <a:rPr lang="en-GB" dirty="0"/>
              <a:t>and </a:t>
            </a:r>
            <a:r>
              <a:rPr lang="en-GB" dirty="0" smtClean="0"/>
              <a:t>phonics to follow. </a:t>
            </a:r>
            <a:endParaRPr lang="en-GB" dirty="0"/>
          </a:p>
        </p:txBody>
      </p:sp>
    </p:spTree>
    <p:extLst>
      <p:ext uri="{BB962C8B-B14F-4D97-AF65-F5344CB8AC3E}">
        <p14:creationId xmlns:p14="http://schemas.microsoft.com/office/powerpoint/2010/main" val="119418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8E8E81-95B6-42AD-926F-1979CF59BAD8}"/>
              </a:ext>
            </a:extLst>
          </p:cNvPr>
          <p:cNvSpPr txBox="1"/>
          <p:nvPr/>
        </p:nvSpPr>
        <p:spPr>
          <a:xfrm>
            <a:off x="562062" y="394283"/>
            <a:ext cx="11073468" cy="7294305"/>
          </a:xfrm>
          <a:prstGeom prst="rect">
            <a:avLst/>
          </a:prstGeom>
        </p:spPr>
        <p:txBody>
          <a:bodyPr wrap="square" rtlCol="0">
            <a:spAutoFit/>
          </a:bodyPr>
          <a:lstStyle/>
          <a:p>
            <a:r>
              <a:rPr lang="en-GB" b="1" dirty="0" smtClean="0"/>
              <a:t>11.30: </a:t>
            </a:r>
            <a:r>
              <a:rPr lang="en-GB" dirty="0" smtClean="0"/>
              <a:t>Tidy up. </a:t>
            </a:r>
          </a:p>
          <a:p>
            <a:r>
              <a:rPr lang="en-GB" b="1" dirty="0" smtClean="0"/>
              <a:t>11.45-12.45: </a:t>
            </a:r>
            <a:r>
              <a:rPr lang="en-GB" dirty="0"/>
              <a:t>Lunch time</a:t>
            </a:r>
          </a:p>
          <a:p>
            <a:endParaRPr lang="en-GB" dirty="0"/>
          </a:p>
          <a:p>
            <a:r>
              <a:rPr lang="en-GB" b="1" dirty="0" smtClean="0"/>
              <a:t>12.45-1.15pm: </a:t>
            </a:r>
            <a:r>
              <a:rPr lang="en-GB" dirty="0"/>
              <a:t>Afternoon </a:t>
            </a:r>
            <a:r>
              <a:rPr lang="en-GB" dirty="0" smtClean="0"/>
              <a:t>register, calm </a:t>
            </a:r>
            <a:r>
              <a:rPr lang="en-GB" dirty="0"/>
              <a:t>and carpet session. </a:t>
            </a:r>
          </a:p>
          <a:p>
            <a:r>
              <a:rPr lang="en-GB" dirty="0"/>
              <a:t>This carpet session will usually have an understanding the world focus or expressive arts and design. If needed, we will have a ‘calm’ session as well including some relaxing music and yoga.</a:t>
            </a:r>
          </a:p>
          <a:p>
            <a:endParaRPr lang="en-GB" dirty="0"/>
          </a:p>
          <a:p>
            <a:r>
              <a:rPr lang="en-GB" b="1" dirty="0"/>
              <a:t>1.20pm: </a:t>
            </a:r>
            <a:r>
              <a:rPr lang="en-GB" dirty="0"/>
              <a:t>In the afternoon we will carry on with the small group work from earlier.</a:t>
            </a:r>
          </a:p>
          <a:p>
            <a:r>
              <a:rPr lang="en-GB" dirty="0"/>
              <a:t>Children complete their challenges and adults will observe and interact with the children, prompting and scaffolding their learning. At first, the children are encouraged to complete the challenges. By the Spring term, they become non-negotiables. </a:t>
            </a:r>
          </a:p>
          <a:p>
            <a:endParaRPr lang="en-GB" dirty="0"/>
          </a:p>
          <a:p>
            <a:r>
              <a:rPr lang="en-GB" b="1" dirty="0"/>
              <a:t>2.30pm: </a:t>
            </a:r>
            <a:r>
              <a:rPr lang="en-GB" dirty="0"/>
              <a:t>Tidy up time!</a:t>
            </a:r>
          </a:p>
          <a:p>
            <a:endParaRPr lang="en-GB" dirty="0"/>
          </a:p>
          <a:p>
            <a:r>
              <a:rPr lang="en-GB" b="1" dirty="0"/>
              <a:t>2.40pm: </a:t>
            </a:r>
            <a:r>
              <a:rPr lang="en-GB" dirty="0"/>
              <a:t>Songs and stories. Here we will enjoy singing and reading the stories we are focusing on this week as well as reading for pleasure.</a:t>
            </a:r>
          </a:p>
          <a:p>
            <a:endParaRPr lang="en-GB" dirty="0"/>
          </a:p>
          <a:p>
            <a:r>
              <a:rPr lang="en-GB" b="1" dirty="0"/>
              <a:t>3pm: </a:t>
            </a:r>
            <a:r>
              <a:rPr lang="en-GB" dirty="0"/>
              <a:t>Children must collect any work from their own folders that they wish to take home and collect their coats. </a:t>
            </a:r>
          </a:p>
          <a:p>
            <a:endParaRPr lang="en-GB" dirty="0"/>
          </a:p>
          <a:p>
            <a:r>
              <a:rPr lang="en-GB" b="1" dirty="0"/>
              <a:t>3.15pm: </a:t>
            </a:r>
            <a:r>
              <a:rPr lang="en-GB" dirty="0"/>
              <a:t>Home time.</a:t>
            </a:r>
          </a:p>
          <a:p>
            <a:endParaRPr lang="en-GB" dirty="0"/>
          </a:p>
          <a:p>
            <a:r>
              <a:rPr lang="en-GB" dirty="0"/>
              <a:t>Throughout the day there will also be ‘incidental’ teaching in writing, reading and maths… their learning, exploring and reflecting is ongoing. </a:t>
            </a:r>
          </a:p>
          <a:p>
            <a:endParaRPr lang="en-GB" dirty="0"/>
          </a:p>
          <a:p>
            <a:endParaRPr lang="en-GB" dirty="0"/>
          </a:p>
          <a:p>
            <a:endParaRPr lang="en-GB" dirty="0"/>
          </a:p>
        </p:txBody>
      </p:sp>
      <p:pic>
        <p:nvPicPr>
          <p:cNvPr id="3" name="Picture 2">
            <a:extLst>
              <a:ext uri="{FF2B5EF4-FFF2-40B4-BE49-F238E27FC236}">
                <a16:creationId xmlns:a16="http://schemas.microsoft.com/office/drawing/2014/main" id="{FA5B03EC-ECCA-46CD-A50B-9F0BCED72B56}"/>
              </a:ext>
            </a:extLst>
          </p:cNvPr>
          <p:cNvPicPr>
            <a:picLocks noChangeAspect="1"/>
          </p:cNvPicPr>
          <p:nvPr/>
        </p:nvPicPr>
        <p:blipFill>
          <a:blip r:embed="rId2"/>
          <a:stretch>
            <a:fillRect/>
          </a:stretch>
        </p:blipFill>
        <p:spPr>
          <a:xfrm>
            <a:off x="9263017" y="3222329"/>
            <a:ext cx="881317" cy="81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C02E963-225A-45BB-8EEE-910FC94CE5C8}"/>
              </a:ext>
            </a:extLst>
          </p:cNvPr>
          <p:cNvPicPr>
            <a:picLocks noChangeAspect="1"/>
          </p:cNvPicPr>
          <p:nvPr/>
        </p:nvPicPr>
        <p:blipFill>
          <a:blip r:embed="rId3"/>
          <a:stretch>
            <a:fillRect/>
          </a:stretch>
        </p:blipFill>
        <p:spPr>
          <a:xfrm>
            <a:off x="7700250" y="159391"/>
            <a:ext cx="1214144" cy="964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4FB83BC-07D7-43AB-BA96-0FC21D11AFB4}"/>
              </a:ext>
            </a:extLst>
          </p:cNvPr>
          <p:cNvPicPr>
            <a:picLocks noChangeAspect="1"/>
          </p:cNvPicPr>
          <p:nvPr/>
        </p:nvPicPr>
        <p:blipFill>
          <a:blip r:embed="rId4"/>
          <a:stretch>
            <a:fillRect/>
          </a:stretch>
        </p:blipFill>
        <p:spPr>
          <a:xfrm>
            <a:off x="11539624" y="1761226"/>
            <a:ext cx="884270" cy="784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6D44AD59-0AAB-4330-A4DB-4B609F9EF4C7}"/>
              </a:ext>
            </a:extLst>
          </p:cNvPr>
          <p:cNvPicPr>
            <a:picLocks noChangeAspect="1"/>
          </p:cNvPicPr>
          <p:nvPr/>
        </p:nvPicPr>
        <p:blipFill>
          <a:blip r:embed="rId5"/>
          <a:stretch>
            <a:fillRect/>
          </a:stretch>
        </p:blipFill>
        <p:spPr>
          <a:xfrm rot="20072028">
            <a:off x="11390984" y="6164667"/>
            <a:ext cx="686239" cy="598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C146964D-15BC-470E-85E1-9B788EB1D551}"/>
              </a:ext>
            </a:extLst>
          </p:cNvPr>
          <p:cNvPicPr>
            <a:picLocks noChangeAspect="1"/>
          </p:cNvPicPr>
          <p:nvPr/>
        </p:nvPicPr>
        <p:blipFill>
          <a:blip r:embed="rId6"/>
          <a:stretch>
            <a:fillRect/>
          </a:stretch>
        </p:blipFill>
        <p:spPr>
          <a:xfrm>
            <a:off x="8778531" y="-93940"/>
            <a:ext cx="968972" cy="976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8E25D855-D14E-4D94-9A5F-44C414D35CE8}"/>
              </a:ext>
            </a:extLst>
          </p:cNvPr>
          <p:cNvPicPr>
            <a:picLocks noChangeAspect="1"/>
          </p:cNvPicPr>
          <p:nvPr/>
        </p:nvPicPr>
        <p:blipFill>
          <a:blip r:embed="rId7"/>
          <a:stretch>
            <a:fillRect/>
          </a:stretch>
        </p:blipFill>
        <p:spPr>
          <a:xfrm>
            <a:off x="11539624" y="5371812"/>
            <a:ext cx="540523" cy="80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E683C59-450E-41B0-82AD-9A856E0644D3}"/>
              </a:ext>
            </a:extLst>
          </p:cNvPr>
          <p:cNvPicPr>
            <a:picLocks noChangeAspect="1"/>
          </p:cNvPicPr>
          <p:nvPr/>
        </p:nvPicPr>
        <p:blipFill>
          <a:blip r:embed="rId8"/>
          <a:stretch>
            <a:fillRect/>
          </a:stretch>
        </p:blipFill>
        <p:spPr>
          <a:xfrm>
            <a:off x="10302359" y="3285115"/>
            <a:ext cx="1333171" cy="654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D972676-9E69-44C1-BCF2-0EDA2531BE5C}"/>
              </a:ext>
            </a:extLst>
          </p:cNvPr>
          <p:cNvPicPr>
            <a:picLocks noChangeAspect="1"/>
          </p:cNvPicPr>
          <p:nvPr/>
        </p:nvPicPr>
        <p:blipFill>
          <a:blip r:embed="rId9"/>
          <a:stretch>
            <a:fillRect/>
          </a:stretch>
        </p:blipFill>
        <p:spPr>
          <a:xfrm rot="20802434">
            <a:off x="8289999" y="3305540"/>
            <a:ext cx="858525" cy="613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13190F39-FA45-4079-8A50-2C80A4BE7068}"/>
              </a:ext>
            </a:extLst>
          </p:cNvPr>
          <p:cNvPicPr>
            <a:picLocks noChangeAspect="1"/>
          </p:cNvPicPr>
          <p:nvPr/>
        </p:nvPicPr>
        <p:blipFill>
          <a:blip r:embed="rId10"/>
          <a:stretch>
            <a:fillRect/>
          </a:stretch>
        </p:blipFill>
        <p:spPr>
          <a:xfrm>
            <a:off x="9747503" y="316356"/>
            <a:ext cx="964733" cy="964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53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343" y="-577172"/>
            <a:ext cx="10515600" cy="1325563"/>
          </a:xfrm>
        </p:spPr>
        <p:txBody>
          <a:bodyPr>
            <a:normAutofit/>
          </a:bodyPr>
          <a:lstStyle/>
          <a:p>
            <a:r>
              <a:rPr lang="en-GB" sz="1100" b="1" dirty="0"/>
              <a:t>This is an example of a typical week in reception. The LSA may lead the small groups and these could happen inside or outside.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523681"/>
              </p:ext>
            </p:extLst>
          </p:nvPr>
        </p:nvGraphicFramePr>
        <p:xfrm>
          <a:off x="109057" y="0"/>
          <a:ext cx="11755304" cy="6969761"/>
        </p:xfrm>
        <a:graphic>
          <a:graphicData uri="http://schemas.openxmlformats.org/drawingml/2006/table">
            <a:tbl>
              <a:tblPr firstRow="1" firstCol="1" bandRow="1">
                <a:tableStyleId>{5C22544A-7EE6-4342-B048-85BDC9FD1C3A}</a:tableStyleId>
              </a:tblPr>
              <a:tblGrid>
                <a:gridCol w="1182210">
                  <a:extLst>
                    <a:ext uri="{9D8B030D-6E8A-4147-A177-3AD203B41FA5}">
                      <a16:colId xmlns:a16="http://schemas.microsoft.com/office/drawing/2014/main" val="20000"/>
                    </a:ext>
                  </a:extLst>
                </a:gridCol>
                <a:gridCol w="2735097">
                  <a:extLst>
                    <a:ext uri="{9D8B030D-6E8A-4147-A177-3AD203B41FA5}">
                      <a16:colId xmlns:a16="http://schemas.microsoft.com/office/drawing/2014/main" val="20001"/>
                    </a:ext>
                  </a:extLst>
                </a:gridCol>
                <a:gridCol w="1959499">
                  <a:extLst>
                    <a:ext uri="{9D8B030D-6E8A-4147-A177-3AD203B41FA5}">
                      <a16:colId xmlns:a16="http://schemas.microsoft.com/office/drawing/2014/main" val="20002"/>
                    </a:ext>
                  </a:extLst>
                </a:gridCol>
                <a:gridCol w="1959500">
                  <a:extLst>
                    <a:ext uri="{9D8B030D-6E8A-4147-A177-3AD203B41FA5}">
                      <a16:colId xmlns:a16="http://schemas.microsoft.com/office/drawing/2014/main" val="20003"/>
                    </a:ext>
                  </a:extLst>
                </a:gridCol>
                <a:gridCol w="1959499">
                  <a:extLst>
                    <a:ext uri="{9D8B030D-6E8A-4147-A177-3AD203B41FA5}">
                      <a16:colId xmlns:a16="http://schemas.microsoft.com/office/drawing/2014/main" val="20004"/>
                    </a:ext>
                  </a:extLst>
                </a:gridCol>
                <a:gridCol w="1959499">
                  <a:extLst>
                    <a:ext uri="{9D8B030D-6E8A-4147-A177-3AD203B41FA5}">
                      <a16:colId xmlns:a16="http://schemas.microsoft.com/office/drawing/2014/main" val="20005"/>
                    </a:ext>
                  </a:extLst>
                </a:gridCol>
              </a:tblGrid>
              <a:tr h="104166">
                <a:tc>
                  <a:txBody>
                    <a:bodyPr/>
                    <a:lstStyle/>
                    <a:p>
                      <a:pPr>
                        <a:lnSpc>
                          <a:spcPct val="107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Monday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a:effectLst/>
                        </a:rPr>
                        <a:t>Tuesday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Wednesday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a:effectLst/>
                        </a:rPr>
                        <a:t>Thursday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a:effectLst/>
                        </a:rPr>
                        <a:t>Friday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extLst>
                  <a:ext uri="{0D108BD9-81ED-4DB2-BD59-A6C34878D82A}">
                    <a16:rowId xmlns:a16="http://schemas.microsoft.com/office/drawing/2014/main" val="10000"/>
                  </a:ext>
                </a:extLst>
              </a:tr>
              <a:tr h="213142">
                <a:tc>
                  <a:txBody>
                    <a:bodyPr/>
                    <a:lstStyle/>
                    <a:p>
                      <a:pPr>
                        <a:lnSpc>
                          <a:spcPct val="107000"/>
                        </a:lnSpc>
                        <a:spcAft>
                          <a:spcPts val="0"/>
                        </a:spcAft>
                      </a:pPr>
                      <a:r>
                        <a:rPr lang="en-GB" sz="1200" dirty="0">
                          <a:effectLst/>
                        </a:rPr>
                        <a:t>DAILY CHALLENGES in provision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Fine </a:t>
                      </a:r>
                      <a:r>
                        <a:rPr lang="en-GB" sz="1100" dirty="0" smtClean="0">
                          <a:effectLst/>
                        </a:rPr>
                        <a:t>Motor</a:t>
                      </a:r>
                      <a:r>
                        <a:rPr lang="en-GB" sz="1100" baseline="0" dirty="0" smtClean="0">
                          <a:effectLst/>
                        </a:rPr>
                        <a:t> and 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ross </a:t>
                      </a:r>
                      <a:r>
                        <a:rPr lang="en-GB" sz="1100" dirty="0">
                          <a:effectLst/>
                          <a:latin typeface="Calibri" panose="020F0502020204030204" pitchFamily="34" charset="0"/>
                          <a:ea typeface="Calibri" panose="020F0502020204030204" pitchFamily="34" charset="0"/>
                          <a:cs typeface="Times New Roman" panose="02020603050405020304" pitchFamily="18" charset="0"/>
                        </a:rPr>
                        <a:t>Motor</a:t>
                      </a:r>
                    </a:p>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Expressive arts and </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design/Understanding the World</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Maths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Literacy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smtClean="0">
                          <a:effectLst/>
                        </a:rPr>
                        <a:t>Fine Motor</a:t>
                      </a:r>
                      <a:r>
                        <a:rPr lang="en-GB" sz="1100" baseline="0" dirty="0" smtClean="0">
                          <a:effectLst/>
                        </a:rPr>
                        <a:t> and 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ross Motor</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Expressive arts and design/Understanding the World</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Maths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Literacy</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smtClean="0">
                          <a:effectLst/>
                        </a:rPr>
                        <a:t>Fine Motor</a:t>
                      </a:r>
                      <a:r>
                        <a:rPr lang="en-GB" sz="1100" baseline="0" dirty="0" smtClean="0">
                          <a:effectLst/>
                        </a:rPr>
                        <a:t> and 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ross Motor</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Expressive arts and design/Understanding the World</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Maths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Literacy</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smtClean="0">
                          <a:effectLst/>
                        </a:rPr>
                        <a:t>Fine Motor</a:t>
                      </a:r>
                      <a:r>
                        <a:rPr lang="en-GB" sz="1100" baseline="0" dirty="0" smtClean="0">
                          <a:effectLst/>
                        </a:rPr>
                        <a:t> and 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ross Motor</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Expressive arts and design/Understanding the World</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Maths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Literacy</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smtClean="0">
                          <a:effectLst/>
                        </a:rPr>
                        <a:t>Fine Motor</a:t>
                      </a:r>
                      <a:r>
                        <a:rPr lang="en-GB" sz="1100" baseline="0" dirty="0" smtClean="0">
                          <a:effectLst/>
                        </a:rPr>
                        <a:t> and 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ross Motor</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Expressive arts and design/Understanding the World</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Maths</a:t>
                      </a: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Literacy</a:t>
                      </a:r>
                    </a:p>
                  </a:txBody>
                  <a:tcPr marL="51068" marR="51068" marT="0" marB="0"/>
                </a:tc>
                <a:extLst>
                  <a:ext uri="{0D108BD9-81ED-4DB2-BD59-A6C34878D82A}">
                    <a16:rowId xmlns:a16="http://schemas.microsoft.com/office/drawing/2014/main" val="10001"/>
                  </a:ext>
                </a:extLst>
              </a:tr>
              <a:tr h="295244">
                <a:tc>
                  <a:txBody>
                    <a:bodyPr/>
                    <a:lstStyle/>
                    <a:p>
                      <a:pPr>
                        <a:lnSpc>
                          <a:spcPct val="107000"/>
                        </a:lnSpc>
                        <a:spcAft>
                          <a:spcPts val="0"/>
                        </a:spcAft>
                      </a:pPr>
                      <a:r>
                        <a:rPr lang="en-GB" sz="1200" dirty="0">
                          <a:effectLst/>
                        </a:rPr>
                        <a:t>9.00 – 9.20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Whole Class Carpet Session</a:t>
                      </a:r>
                    </a:p>
                    <a:p>
                      <a:pPr marL="0" algn="l" defTabSz="914400" rtl="0" eaLnBrk="1" latinLnBrk="0" hangingPunct="1">
                        <a:lnSpc>
                          <a:spcPct val="107000"/>
                        </a:lnSpc>
                        <a:spcAft>
                          <a:spcPts val="0"/>
                        </a:spcAft>
                      </a:pPr>
                      <a:r>
                        <a:rPr lang="en-GB" sz="1100" kern="1200" dirty="0">
                          <a:solidFill>
                            <a:schemeClr val="dk1"/>
                          </a:solidFill>
                          <a:effectLst/>
                          <a:highlight>
                            <a:srgbClr val="00FFFF"/>
                          </a:highlight>
                          <a:latin typeface="+mn-lt"/>
                          <a:ea typeface="+mn-ea"/>
                          <a:cs typeface="+mn-cs"/>
                        </a:rPr>
                        <a:t>Monday </a:t>
                      </a:r>
                      <a:r>
                        <a:rPr lang="en-GB" sz="1100" kern="1200" dirty="0" smtClean="0">
                          <a:solidFill>
                            <a:schemeClr val="dk1"/>
                          </a:solidFill>
                          <a:effectLst/>
                          <a:highlight>
                            <a:srgbClr val="00FFFF"/>
                          </a:highlight>
                          <a:latin typeface="+mn-lt"/>
                          <a:ea typeface="+mn-ea"/>
                          <a:cs typeface="+mn-cs"/>
                        </a:rPr>
                        <a:t>is normally the day we introduce our key text.</a:t>
                      </a:r>
                    </a:p>
                  </a:txBody>
                  <a:tcPr marL="51068" marR="51068" marT="0" marB="0"/>
                </a:tc>
                <a:tc>
                  <a:txBody>
                    <a:bodyPr/>
                    <a:lstStyle/>
                    <a:p>
                      <a:pPr>
                        <a:lnSpc>
                          <a:spcPct val="107000"/>
                        </a:lnSpc>
                        <a:spcAft>
                          <a:spcPts val="0"/>
                        </a:spcAft>
                      </a:pPr>
                      <a:r>
                        <a:rPr lang="en-GB" sz="1100" kern="1200" dirty="0" smtClean="0">
                          <a:solidFill>
                            <a:schemeClr val="dk1"/>
                          </a:solidFill>
                          <a:effectLst/>
                          <a:highlight>
                            <a:srgbClr val="00FFFF"/>
                          </a:highlight>
                          <a:latin typeface="+mn-lt"/>
                          <a:ea typeface="+mn-ea"/>
                          <a:cs typeface="+mn-cs"/>
                        </a:rPr>
                        <a:t>Carpet Time: This may be maths. </a:t>
                      </a:r>
                      <a:r>
                        <a:rPr lang="en-GB" sz="1100" kern="1200" dirty="0">
                          <a:solidFill>
                            <a:schemeClr val="dk1"/>
                          </a:solidFill>
                          <a:effectLst/>
                          <a:highlight>
                            <a:srgbClr val="00FFFF"/>
                          </a:highlight>
                          <a:latin typeface="+mn-lt"/>
                          <a:ea typeface="+mn-ea"/>
                          <a:cs typeface="+mn-cs"/>
                        </a:rPr>
                        <a:t> </a:t>
                      </a:r>
                    </a:p>
                  </a:txBody>
                  <a:tcPr marL="51068" marR="51068" marT="0" marB="0"/>
                </a:tc>
                <a:tc>
                  <a:txBody>
                    <a:bodyPr/>
                    <a:lstStyle/>
                    <a:p>
                      <a:pPr>
                        <a:lnSpc>
                          <a:spcPct val="107000"/>
                        </a:lnSpc>
                        <a:spcAft>
                          <a:spcPts val="0"/>
                        </a:spcAft>
                      </a:pPr>
                      <a:r>
                        <a:rPr lang="en-GB" sz="1100" kern="1200" dirty="0" smtClean="0">
                          <a:solidFill>
                            <a:schemeClr val="dk1"/>
                          </a:solidFill>
                          <a:effectLst/>
                          <a:highlight>
                            <a:srgbClr val="00FFFF"/>
                          </a:highlight>
                          <a:latin typeface="+mn-lt"/>
                          <a:ea typeface="+mn-ea"/>
                          <a:cs typeface="+mn-cs"/>
                        </a:rPr>
                        <a:t>Carpet time. This may be writing. </a:t>
                      </a:r>
                      <a:endParaRPr lang="en-GB" sz="1100" kern="1200" dirty="0">
                        <a:solidFill>
                          <a:schemeClr val="dk1"/>
                        </a:solidFill>
                        <a:effectLst/>
                        <a:highlight>
                          <a:srgbClr val="00FFFF"/>
                        </a:highlight>
                        <a:latin typeface="+mn-lt"/>
                        <a:ea typeface="+mn-ea"/>
                        <a:cs typeface="+mn-cs"/>
                      </a:endParaRPr>
                    </a:p>
                  </a:txBody>
                  <a:tcPr marL="51068" marR="51068" marT="0" marB="0"/>
                </a:tc>
                <a:tc>
                  <a:txBody>
                    <a:bodyPr/>
                    <a:lstStyle/>
                    <a:p>
                      <a:pPr marL="0" algn="l" defTabSz="914400" rtl="0" eaLnBrk="1" latinLnBrk="0" hangingPunct="1">
                        <a:lnSpc>
                          <a:spcPct val="107000"/>
                        </a:lnSpc>
                        <a:spcAft>
                          <a:spcPts val="0"/>
                        </a:spcAft>
                      </a:pPr>
                      <a:r>
                        <a:rPr lang="en-GB" sz="1100" kern="1200" dirty="0">
                          <a:solidFill>
                            <a:schemeClr val="dk1"/>
                          </a:solidFill>
                          <a:effectLst/>
                          <a:highlight>
                            <a:srgbClr val="00FFFF"/>
                          </a:highlight>
                          <a:latin typeface="+mn-lt"/>
                          <a:ea typeface="+mn-ea"/>
                          <a:cs typeface="+mn-cs"/>
                        </a:rPr>
                        <a:t>Whole Class Carpet Session</a:t>
                      </a:r>
                    </a:p>
                    <a:p>
                      <a:pPr marL="0" algn="l" defTabSz="914400" rtl="0" eaLnBrk="1" latinLnBrk="0" hangingPunct="1">
                        <a:lnSpc>
                          <a:spcPct val="107000"/>
                        </a:lnSpc>
                        <a:spcAft>
                          <a:spcPts val="0"/>
                        </a:spcAft>
                      </a:pPr>
                      <a:r>
                        <a:rPr lang="en-GB" sz="1100" kern="1200" dirty="0" smtClean="0">
                          <a:solidFill>
                            <a:schemeClr val="dk1"/>
                          </a:solidFill>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Focus:</a:t>
                      </a:r>
                      <a:r>
                        <a:rPr lang="en-GB" sz="1100" kern="1200" dirty="0">
                          <a:solidFill>
                            <a:schemeClr val="dk1"/>
                          </a:solidFill>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n-GB" sz="1100" kern="1200" dirty="0" smtClean="0">
                          <a:solidFill>
                            <a:schemeClr val="dk1"/>
                          </a:solidFill>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This</a:t>
                      </a:r>
                      <a:r>
                        <a:rPr lang="en-GB" sz="1100" kern="1200" dirty="0" smtClean="0">
                          <a:solidFill>
                            <a:schemeClr val="dk1"/>
                          </a:solidFill>
                          <a:effectLst/>
                          <a:highlight>
                            <a:srgbClr val="00FFFF"/>
                          </a:highlight>
                          <a:latin typeface="+mn-lt"/>
                          <a:ea typeface="+mn-ea"/>
                          <a:cs typeface="+mn-cs"/>
                        </a:rPr>
                        <a:t> may be maths</a:t>
                      </a:r>
                      <a:endParaRPr lang="en-GB" sz="1100" kern="1200" dirty="0">
                        <a:solidFill>
                          <a:schemeClr val="dk1"/>
                        </a:solidFill>
                        <a:effectLst/>
                        <a:highlight>
                          <a:srgbClr val="00FFFF"/>
                        </a:highlight>
                        <a:latin typeface="+mn-lt"/>
                        <a:ea typeface="+mn-ea"/>
                        <a:cs typeface="+mn-cs"/>
                      </a:endParaRPr>
                    </a:p>
                  </a:txBody>
                  <a:tcPr marL="51068" marR="51068" marT="0" marB="0"/>
                </a:tc>
                <a:tc>
                  <a:txBody>
                    <a:bodyPr/>
                    <a:lstStyle/>
                    <a:p>
                      <a:pPr>
                        <a:lnSpc>
                          <a:spcPct val="107000"/>
                        </a:lnSpc>
                        <a:spcAft>
                          <a:spcPts val="0"/>
                        </a:spcAft>
                      </a:pPr>
                      <a:r>
                        <a:rPr lang="en-GB" sz="1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Whole class carpet </a:t>
                      </a:r>
                      <a:r>
                        <a:rPr lang="en-GB" sz="1100" dirty="0" smtClean="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session:</a:t>
                      </a:r>
                      <a:r>
                        <a:rPr lang="en-GB" sz="1100" baseline="0" dirty="0" smtClean="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Reading</a:t>
                      </a:r>
                      <a:endParaRPr lang="en-GB" sz="1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extLst>
                  <a:ext uri="{0D108BD9-81ED-4DB2-BD59-A6C34878D82A}">
                    <a16:rowId xmlns:a16="http://schemas.microsoft.com/office/drawing/2014/main" val="10002"/>
                  </a:ext>
                </a:extLst>
              </a:tr>
              <a:tr h="794685">
                <a:tc>
                  <a:txBody>
                    <a:bodyPr/>
                    <a:lstStyle/>
                    <a:p>
                      <a:pPr>
                        <a:lnSpc>
                          <a:spcPct val="107000"/>
                        </a:lnSpc>
                        <a:spcAft>
                          <a:spcPts val="0"/>
                        </a:spcAft>
                      </a:pPr>
                      <a:r>
                        <a:rPr lang="en-GB" sz="1200" dirty="0" smtClean="0">
                          <a:effectLst/>
                        </a:rPr>
                        <a:t>9.20-10.15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Teacher small groups:  </a:t>
                      </a:r>
                    </a:p>
                    <a:p>
                      <a:pPr>
                        <a:lnSpc>
                          <a:spcPct val="107000"/>
                        </a:lnSpc>
                        <a:spcAft>
                          <a:spcPts val="0"/>
                        </a:spcAft>
                      </a:pPr>
                      <a:r>
                        <a:rPr lang="en-GB" sz="1100" dirty="0">
                          <a:effectLst/>
                        </a:rPr>
                        <a:t> </a:t>
                      </a:r>
                    </a:p>
                    <a:p>
                      <a:pPr>
                        <a:lnSpc>
                          <a:spcPct val="107000"/>
                        </a:lnSpc>
                        <a:spcAft>
                          <a:spcPts val="0"/>
                        </a:spcAft>
                      </a:pPr>
                      <a:endParaRPr lang="en-GB" sz="1100" dirty="0">
                        <a:effectLst/>
                      </a:endParaRPr>
                    </a:p>
                    <a:p>
                      <a:pPr>
                        <a:lnSpc>
                          <a:spcPct val="107000"/>
                        </a:lnSpc>
                        <a:spcAft>
                          <a:spcPts val="0"/>
                        </a:spcAft>
                      </a:pPr>
                      <a:r>
                        <a:rPr lang="en-GB" sz="1100" dirty="0">
                          <a:effectLst/>
                        </a:rPr>
                        <a:t>Children are able to go outside and inside. </a:t>
                      </a:r>
                      <a:endParaRPr lang="en-GB" sz="1100" dirty="0" smtClean="0">
                        <a:effectLst/>
                      </a:endParaRPr>
                    </a:p>
                    <a:p>
                      <a:pPr>
                        <a:lnSpc>
                          <a:spcPct val="107000"/>
                        </a:lnSpc>
                        <a:spcAft>
                          <a:spcPts val="0"/>
                        </a:spcAft>
                      </a:pPr>
                      <a:r>
                        <a:rPr lang="en-GB" sz="1100" dirty="0" smtClean="0">
                          <a:effectLst/>
                        </a:rPr>
                        <a:t>On Mondays we swap</a:t>
                      </a:r>
                      <a:r>
                        <a:rPr lang="en-GB" sz="1100" baseline="0" dirty="0" smtClean="0">
                          <a:effectLst/>
                        </a:rPr>
                        <a:t> reading books. </a:t>
                      </a:r>
                      <a:endParaRPr lang="en-GB" sz="1100" dirty="0">
                        <a:effectLst/>
                      </a:endParaRPr>
                    </a:p>
                  </a:txBody>
                  <a:tcPr marL="51068" marR="51068" marT="0" marB="0"/>
                </a:tc>
                <a:tc>
                  <a:txBody>
                    <a:bodyPr/>
                    <a:lstStyle/>
                    <a:p>
                      <a:pPr>
                        <a:lnSpc>
                          <a:spcPct val="107000"/>
                        </a:lnSpc>
                        <a:spcAft>
                          <a:spcPts val="0"/>
                        </a:spcAft>
                      </a:pPr>
                      <a:r>
                        <a:rPr lang="en-GB" sz="1100" dirty="0">
                          <a:effectLst/>
                        </a:rPr>
                        <a:t>Teacher small groups :Maths</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Children are able to go outside and inside.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Teacher small </a:t>
                      </a:r>
                      <a:r>
                        <a:rPr lang="en-GB" sz="1100" dirty="0" smtClean="0">
                          <a:effectLst/>
                        </a:rPr>
                        <a:t>groups: Writing</a:t>
                      </a:r>
                      <a:r>
                        <a:rPr lang="en-GB" sz="1100" baseline="0" dirty="0" smtClean="0">
                          <a:effectLst/>
                        </a:rPr>
                        <a:t> if the focus</a:t>
                      </a:r>
                      <a:endParaRPr lang="en-GB" sz="1100" dirty="0">
                        <a:effectLst/>
                      </a:endParaRPr>
                    </a:p>
                    <a:p>
                      <a:pPr>
                        <a:lnSpc>
                          <a:spcPct val="107000"/>
                        </a:lnSpc>
                        <a:spcAft>
                          <a:spcPts val="0"/>
                        </a:spcAft>
                      </a:pPr>
                      <a:r>
                        <a:rPr lang="en-GB" sz="1100" dirty="0">
                          <a:effectLst/>
                        </a:rPr>
                        <a:t> </a:t>
                      </a:r>
                    </a:p>
                    <a:p>
                      <a:pPr>
                        <a:lnSpc>
                          <a:spcPct val="107000"/>
                        </a:lnSpc>
                        <a:spcAft>
                          <a:spcPts val="0"/>
                        </a:spcAft>
                      </a:pPr>
                      <a:r>
                        <a:rPr lang="en-GB" sz="1100" dirty="0">
                          <a:effectLst/>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Children are able to go outside and inside. </a:t>
                      </a:r>
                    </a:p>
                    <a:p>
                      <a:pPr>
                        <a:lnSpc>
                          <a:spcPct val="107000"/>
                        </a:lnSpc>
                        <a:spcAft>
                          <a:spcPts val="0"/>
                        </a:spcAft>
                      </a:pPr>
                      <a:endParaRPr lang="en-GB" sz="1100" dirty="0">
                        <a:effectLst/>
                      </a:endParaRPr>
                    </a:p>
                  </a:txBody>
                  <a:tcPr marL="51068" marR="51068" marT="0" marB="0"/>
                </a:tc>
                <a:tc>
                  <a:txBody>
                    <a:bodyPr/>
                    <a:lstStyle/>
                    <a:p>
                      <a:pPr>
                        <a:lnSpc>
                          <a:spcPct val="107000"/>
                        </a:lnSpc>
                        <a:spcAft>
                          <a:spcPts val="0"/>
                        </a:spcAft>
                      </a:pPr>
                      <a:r>
                        <a:rPr lang="en-GB" sz="1100" dirty="0">
                          <a:effectLst/>
                        </a:rPr>
                        <a:t>Teacher small groups: Writing</a:t>
                      </a:r>
                    </a:p>
                    <a:p>
                      <a:pPr>
                        <a:lnSpc>
                          <a:spcPct val="107000"/>
                        </a:lnSpc>
                        <a:spcAft>
                          <a:spcPts val="0"/>
                        </a:spcAft>
                      </a:pPr>
                      <a:r>
                        <a:rPr lang="en-GB" sz="1100" dirty="0">
                          <a:effectLst/>
                        </a:rPr>
                        <a:t> </a:t>
                      </a:r>
                    </a:p>
                    <a:p>
                      <a:pPr>
                        <a:lnSpc>
                          <a:spcPct val="107000"/>
                        </a:lnSpc>
                        <a:spcAft>
                          <a:spcPts val="0"/>
                        </a:spcAft>
                      </a:pPr>
                      <a:r>
                        <a:rPr lang="en-GB" sz="1100" dirty="0">
                          <a:effectLst/>
                        </a:rPr>
                        <a:t>LSA Focus Writing and EAD</a:t>
                      </a:r>
                    </a:p>
                    <a:p>
                      <a:pPr>
                        <a:lnSpc>
                          <a:spcPct val="107000"/>
                        </a:lnSpc>
                        <a:spcAft>
                          <a:spcPts val="0"/>
                        </a:spcAft>
                      </a:pPr>
                      <a:endParaRPr lang="en-GB" sz="1100" dirty="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Children are able to go outside and inside. </a:t>
                      </a:r>
                    </a:p>
                    <a:p>
                      <a:pPr>
                        <a:lnSpc>
                          <a:spcPct val="107000"/>
                        </a:lnSpc>
                        <a:spcAft>
                          <a:spcPts val="0"/>
                        </a:spcAft>
                      </a:pPr>
                      <a:endParaRPr lang="en-GB" sz="1100" dirty="0">
                        <a:effectLst/>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Teacher </a:t>
                      </a:r>
                      <a:r>
                        <a:rPr lang="en-GB" sz="1100" dirty="0" smtClean="0">
                          <a:effectLst/>
                        </a:rPr>
                        <a:t>focus: Guided</a:t>
                      </a:r>
                      <a:r>
                        <a:rPr lang="en-GB" sz="1100" baseline="0" dirty="0" smtClean="0">
                          <a:effectLst/>
                        </a:rPr>
                        <a:t> Reading in small groups. </a:t>
                      </a:r>
                      <a:endParaRPr lang="en-GB" sz="1100" dirty="0">
                        <a:effectLst/>
                      </a:endParaRPr>
                    </a:p>
                    <a:p>
                      <a:pPr>
                        <a:lnSpc>
                          <a:spcPct val="107000"/>
                        </a:lnSpc>
                        <a:spcAft>
                          <a:spcPts val="0"/>
                        </a:spcAft>
                      </a:pPr>
                      <a:r>
                        <a:rPr lang="en-GB" sz="1100" dirty="0">
                          <a:effectLst/>
                        </a:rPr>
                        <a:t>LSA: observation catch up </a:t>
                      </a:r>
                    </a:p>
                    <a:p>
                      <a:pPr>
                        <a:lnSpc>
                          <a:spcPct val="107000"/>
                        </a:lnSpc>
                        <a:spcAft>
                          <a:spcPts val="0"/>
                        </a:spcAft>
                      </a:pPr>
                      <a:endParaRPr lang="en-GB" sz="1100" dirty="0">
                        <a:effectLst/>
                        <a:highlight>
                          <a:srgbClr val="00FFFF"/>
                        </a:highlight>
                      </a:endParaRPr>
                    </a:p>
                    <a:p>
                      <a:pPr>
                        <a:lnSpc>
                          <a:spcPct val="107000"/>
                        </a:lnSpc>
                        <a:spcAft>
                          <a:spcPts val="0"/>
                        </a:spcAft>
                      </a:pPr>
                      <a:endParaRPr lang="en-GB" sz="1100" dirty="0">
                        <a:effectLst/>
                        <a:highlight>
                          <a:srgbClr val="00FFFF"/>
                        </a:highlight>
                      </a:endParaRPr>
                    </a:p>
                  </a:txBody>
                  <a:tcPr marL="51068" marR="51068" marT="0" marB="0"/>
                </a:tc>
                <a:extLst>
                  <a:ext uri="{0D108BD9-81ED-4DB2-BD59-A6C34878D82A}">
                    <a16:rowId xmlns:a16="http://schemas.microsoft.com/office/drawing/2014/main" val="10003"/>
                  </a:ext>
                </a:extLst>
              </a:tr>
              <a:tr h="99046">
                <a:tc>
                  <a:txBody>
                    <a:bodyPr/>
                    <a:lstStyle/>
                    <a:p>
                      <a:pPr>
                        <a:lnSpc>
                          <a:spcPct val="107000"/>
                        </a:lnSpc>
                        <a:spcAft>
                          <a:spcPts val="0"/>
                        </a:spcAft>
                      </a:pPr>
                      <a:r>
                        <a:rPr lang="en-GB" sz="1200" dirty="0" smtClean="0">
                          <a:effectLst/>
                        </a:rPr>
                        <a:t>10.15 </a:t>
                      </a:r>
                      <a:r>
                        <a:rPr lang="en-GB" sz="1200" dirty="0">
                          <a:effectLst/>
                        </a:rPr>
                        <a:t>– 10.45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gridSpan="5">
                  <a:txBody>
                    <a:bodyPr/>
                    <a:lstStyle/>
                    <a:p>
                      <a:pPr algn="ctr">
                        <a:lnSpc>
                          <a:spcPct val="107000"/>
                        </a:lnSpc>
                        <a:spcAft>
                          <a:spcPts val="0"/>
                        </a:spcAft>
                      </a:pPr>
                      <a:r>
                        <a:rPr lang="en-GB" sz="1100" dirty="0" smtClean="0">
                          <a:effectLst/>
                          <a:latin typeface="+mn-lt"/>
                          <a:ea typeface="+mn-ea"/>
                          <a:cs typeface="+mn-cs"/>
                        </a:rPr>
                        <a:t>Snack</a:t>
                      </a:r>
                      <a:r>
                        <a:rPr lang="en-GB" sz="1100" baseline="0" dirty="0" smtClean="0">
                          <a:effectLst/>
                          <a:latin typeface="+mn-lt"/>
                          <a:ea typeface="+mn-ea"/>
                          <a:cs typeface="+mn-cs"/>
                        </a:rPr>
                        <a:t> time followed by phonics. On Friday we learn ‘Tricky Words’.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694796">
                <a:tc>
                  <a:txBody>
                    <a:bodyPr/>
                    <a:lstStyle/>
                    <a:p>
                      <a:pPr>
                        <a:lnSpc>
                          <a:spcPct val="107000"/>
                        </a:lnSpc>
                        <a:spcAft>
                          <a:spcPts val="0"/>
                        </a:spcAft>
                      </a:pPr>
                      <a:r>
                        <a:rPr lang="en-GB" sz="1200" dirty="0" smtClean="0">
                          <a:effectLst/>
                        </a:rPr>
                        <a:t>10.45-11.30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smtClean="0">
                          <a:effectLst/>
                        </a:rPr>
                        <a:t>Small</a:t>
                      </a:r>
                      <a:r>
                        <a:rPr lang="en-GB" sz="1100" baseline="0" dirty="0" smtClean="0">
                          <a:effectLst/>
                        </a:rPr>
                        <a:t> groups</a:t>
                      </a:r>
                      <a:r>
                        <a:rPr lang="en-GB" sz="1100" dirty="0">
                          <a:effectLst/>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100" dirty="0">
                        <a:effectLst/>
                        <a:highlight>
                          <a:srgbClr val="FFFF00"/>
                        </a:highligh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Free Flow inside &amp; outside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Teacher Focus :Maths</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Free Flow inside &amp; outside</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smtClean="0">
                          <a:effectLst/>
                        </a:rPr>
                        <a:t> Teacher small groups</a:t>
                      </a:r>
                      <a:endParaRPr lang="en-GB" sz="1100" dirty="0">
                        <a:effectLst/>
                      </a:endParaRPr>
                    </a:p>
                    <a:p>
                      <a:pPr>
                        <a:lnSpc>
                          <a:spcPct val="107000"/>
                        </a:lnSpc>
                        <a:spcAft>
                          <a:spcPts val="0"/>
                        </a:spcAft>
                      </a:pPr>
                      <a:r>
                        <a:rPr lang="en-GB" sz="1100" dirty="0">
                          <a:effectLst/>
                        </a:rPr>
                        <a:t>LSA Focus Maths and EAD</a:t>
                      </a:r>
                    </a:p>
                    <a:p>
                      <a:pPr>
                        <a:lnSpc>
                          <a:spcPct val="107000"/>
                        </a:lnSpc>
                        <a:spcAft>
                          <a:spcPts val="0"/>
                        </a:spcAft>
                      </a:pPr>
                      <a:r>
                        <a:rPr lang="en-GB" sz="1100" dirty="0">
                          <a:effectLst/>
                        </a:rPr>
                        <a:t> </a:t>
                      </a:r>
                    </a:p>
                    <a:p>
                      <a:pPr>
                        <a:lnSpc>
                          <a:spcPct val="107000"/>
                        </a:lnSpc>
                        <a:spcAft>
                          <a:spcPts val="0"/>
                        </a:spcAft>
                      </a:pPr>
                      <a:r>
                        <a:rPr lang="en-GB" sz="1100" dirty="0">
                          <a:effectLst/>
                        </a:rPr>
                        <a:t>Free Flow inside &amp; outside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Teacher Focus: Writing</a:t>
                      </a:r>
                    </a:p>
                    <a:p>
                      <a:pPr>
                        <a:lnSpc>
                          <a:spcPct val="107000"/>
                        </a:lnSpc>
                        <a:spcAft>
                          <a:spcPts val="0"/>
                        </a:spcAft>
                      </a:pPr>
                      <a:r>
                        <a:rPr lang="en-GB" sz="1100" dirty="0">
                          <a:effectLst/>
                        </a:rPr>
                        <a:t> </a:t>
                      </a:r>
                    </a:p>
                    <a:p>
                      <a:pPr>
                        <a:lnSpc>
                          <a:spcPct val="107000"/>
                        </a:lnSpc>
                        <a:spcAft>
                          <a:spcPts val="0"/>
                        </a:spcAft>
                      </a:pPr>
                      <a:r>
                        <a:rPr lang="en-GB" sz="1100" dirty="0">
                          <a:effectLst/>
                        </a:rPr>
                        <a:t>LSA Focus Writing and EAD</a:t>
                      </a:r>
                    </a:p>
                    <a:p>
                      <a:pPr algn="ctr">
                        <a:lnSpc>
                          <a:spcPct val="107000"/>
                        </a:lnSpc>
                        <a:spcAft>
                          <a:spcPts val="0"/>
                        </a:spcAft>
                      </a:pPr>
                      <a:r>
                        <a:rPr lang="en-GB" sz="1100" dirty="0">
                          <a:effectLst/>
                        </a:rPr>
                        <a:t> </a:t>
                      </a:r>
                    </a:p>
                    <a:p>
                      <a:pPr>
                        <a:lnSpc>
                          <a:spcPct val="107000"/>
                        </a:lnSpc>
                        <a:spcAft>
                          <a:spcPts val="0"/>
                        </a:spcAft>
                      </a:pPr>
                      <a:r>
                        <a:rPr lang="en-GB" sz="1100" dirty="0">
                          <a:effectLst/>
                        </a:rPr>
                        <a:t>Free Flow inside &amp; outside</a:t>
                      </a:r>
                    </a:p>
                    <a:p>
                      <a:pPr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Teacher focus</a:t>
                      </a:r>
                      <a:r>
                        <a:rPr lang="en-GB" sz="1100" dirty="0" smtClean="0">
                          <a:effectLst/>
                        </a:rPr>
                        <a:t>:</a:t>
                      </a:r>
                      <a:r>
                        <a:rPr lang="en-GB" sz="1100" baseline="0" dirty="0" smtClean="0">
                          <a:effectLst/>
                        </a:rPr>
                        <a:t> Guided Reading</a:t>
                      </a:r>
                      <a:endParaRPr lang="en-GB" sz="1100" dirty="0">
                        <a:effectLst/>
                      </a:endParaRPr>
                    </a:p>
                    <a:p>
                      <a:pPr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extLst>
                  <a:ext uri="{0D108BD9-81ED-4DB2-BD59-A6C34878D82A}">
                    <a16:rowId xmlns:a16="http://schemas.microsoft.com/office/drawing/2014/main" val="10005"/>
                  </a:ext>
                </a:extLst>
              </a:tr>
              <a:tr h="104166">
                <a:tc>
                  <a:txBody>
                    <a:bodyPr/>
                    <a:lstStyle/>
                    <a:p>
                      <a:pPr>
                        <a:lnSpc>
                          <a:spcPct val="107000"/>
                        </a:lnSpc>
                        <a:spcAft>
                          <a:spcPts val="0"/>
                        </a:spcAft>
                      </a:pPr>
                      <a:r>
                        <a:rPr lang="en-GB" sz="1200" dirty="0" smtClean="0">
                          <a:effectLst/>
                        </a:rPr>
                        <a:t>11.30-11.45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r>
                        <a:rPr lang="en-GB" dirty="0" smtClean="0"/>
                        <a:t>Tidy, maths</a:t>
                      </a:r>
                      <a:r>
                        <a:rPr lang="en-GB" baseline="0" dirty="0" smtClean="0"/>
                        <a:t> games</a:t>
                      </a:r>
                      <a:endParaRPr lang="en-GB" dirty="0"/>
                    </a:p>
                  </a:txBody>
                  <a:tcPr marL="51068" marR="51068" marT="0" marB="0"/>
                </a:tc>
                <a:tc>
                  <a:txBody>
                    <a:bodyPr/>
                    <a:lstStyle/>
                    <a:p>
                      <a:endParaRPr lang="en-GB"/>
                    </a:p>
                  </a:txBody>
                  <a:tcPr marL="51068" marR="51068" marT="0" marB="0"/>
                </a:tc>
                <a:tc>
                  <a:txBody>
                    <a:bodyPr/>
                    <a:lstStyle/>
                    <a:p>
                      <a:endParaRPr lang="en-GB"/>
                    </a:p>
                  </a:txBody>
                  <a:tcPr marL="51068" marR="51068" marT="0" marB="0"/>
                </a:tc>
                <a:tc>
                  <a:txBody>
                    <a:bodyPr/>
                    <a:lstStyle/>
                    <a:p>
                      <a:endParaRPr lang="en-GB"/>
                    </a:p>
                  </a:txBody>
                  <a:tcPr marL="51068" marR="51068" marT="0" marB="0"/>
                </a:tc>
                <a:tc>
                  <a:txBody>
                    <a:bodyPr/>
                    <a:lstStyle/>
                    <a:p>
                      <a:endParaRPr lang="en-GB" dirty="0"/>
                    </a:p>
                  </a:txBody>
                  <a:tcPr marL="51068" marR="51068" marT="0" marB="0"/>
                </a:tc>
                <a:extLst>
                  <a:ext uri="{0D108BD9-81ED-4DB2-BD59-A6C34878D82A}">
                    <a16:rowId xmlns:a16="http://schemas.microsoft.com/office/drawing/2014/main" val="10006"/>
                  </a:ext>
                </a:extLst>
              </a:tr>
              <a:tr h="104166">
                <a:tc>
                  <a:txBody>
                    <a:bodyPr/>
                    <a:lstStyle/>
                    <a:p>
                      <a:pPr>
                        <a:lnSpc>
                          <a:spcPct val="107000"/>
                        </a:lnSpc>
                        <a:spcAft>
                          <a:spcPts val="0"/>
                        </a:spcAft>
                      </a:pPr>
                      <a:r>
                        <a:rPr lang="en-GB" sz="1200" dirty="0" smtClean="0">
                          <a:effectLst/>
                        </a:rPr>
                        <a:t>11.45-12.45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gridSpan="5">
                  <a:txBody>
                    <a:bodyPr/>
                    <a:lstStyle/>
                    <a:p>
                      <a:pPr algn="ctr">
                        <a:lnSpc>
                          <a:spcPct val="107000"/>
                        </a:lnSpc>
                        <a:spcAft>
                          <a:spcPts val="0"/>
                        </a:spcAft>
                      </a:pPr>
                      <a:r>
                        <a:rPr lang="en-GB" sz="1100" dirty="0">
                          <a:effectLst/>
                        </a:rPr>
                        <a:t>Lunchtime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104166">
                <a:tc>
                  <a:txBody>
                    <a:bodyPr/>
                    <a:lstStyle/>
                    <a:p>
                      <a:pPr>
                        <a:lnSpc>
                          <a:spcPct val="107000"/>
                        </a:lnSpc>
                        <a:spcAft>
                          <a:spcPts val="0"/>
                        </a:spcAft>
                      </a:pPr>
                      <a:r>
                        <a:rPr lang="en-GB" sz="1200" dirty="0" smtClean="0">
                          <a:effectLst/>
                        </a:rPr>
                        <a:t>12.45-1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gn="ctr">
                        <a:lnSpc>
                          <a:spcPct val="107000"/>
                        </a:lnSpc>
                        <a:spcAft>
                          <a:spcPts val="0"/>
                        </a:spcAft>
                      </a:pPr>
                      <a:r>
                        <a:rPr lang="en-GB" sz="1100" dirty="0">
                          <a:effectLst/>
                        </a:rPr>
                        <a:t>Meditation/yoga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gn="ctr">
                        <a:lnSpc>
                          <a:spcPct val="107000"/>
                        </a:lnSpc>
                        <a:spcAft>
                          <a:spcPts val="0"/>
                        </a:spcAft>
                      </a:pPr>
                      <a:r>
                        <a:rPr lang="en-GB" sz="1100">
                          <a:effectLst/>
                        </a:rPr>
                        <a:t>Getting changed for PE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gn="ctr">
                        <a:lnSpc>
                          <a:spcPct val="107000"/>
                        </a:lnSpc>
                        <a:spcAft>
                          <a:spcPts val="0"/>
                        </a:spcAft>
                      </a:pPr>
                      <a:r>
                        <a:rPr lang="en-GB" sz="1100" dirty="0">
                          <a:effectLst/>
                        </a:rPr>
                        <a:t>Meditation/yoga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Meditation/yoga/songs</a:t>
                      </a:r>
                    </a:p>
                  </a:txBody>
                  <a:tcPr marL="51068" marR="51068" marT="0" marB="0"/>
                </a:tc>
                <a:tc>
                  <a:txBody>
                    <a:bodyPr/>
                    <a:lstStyle/>
                    <a:p>
                      <a:pPr algn="ctr">
                        <a:lnSpc>
                          <a:spcPct val="107000"/>
                        </a:lnSpc>
                        <a:spcAft>
                          <a:spcPts val="0"/>
                        </a:spcAft>
                      </a:pPr>
                      <a:r>
                        <a:rPr lang="en-GB" sz="1100" dirty="0">
                          <a:effectLst/>
                        </a:rPr>
                        <a:t>Children’s choice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extLst>
                  <a:ext uri="{0D108BD9-81ED-4DB2-BD59-A6C34878D82A}">
                    <a16:rowId xmlns:a16="http://schemas.microsoft.com/office/drawing/2014/main" val="10008"/>
                  </a:ext>
                </a:extLst>
              </a:tr>
              <a:tr h="104166">
                <a:tc>
                  <a:txBody>
                    <a:bodyPr/>
                    <a:lstStyle/>
                    <a:p>
                      <a:pPr>
                        <a:lnSpc>
                          <a:spcPct val="107000"/>
                        </a:lnSpc>
                        <a:spcAft>
                          <a:spcPts val="0"/>
                        </a:spcAft>
                      </a:pPr>
                      <a:r>
                        <a:rPr lang="en-GB" sz="1200" dirty="0" smtClean="0">
                          <a:effectLst/>
                        </a:rPr>
                        <a:t>1-1.20pm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marL="0" algn="l" defTabSz="914400" rtl="0" eaLnBrk="1" latinLnBrk="0" hangingPunct="1">
                        <a:lnSpc>
                          <a:spcPct val="107000"/>
                        </a:lnSpc>
                        <a:spcAft>
                          <a:spcPts val="0"/>
                        </a:spcAft>
                      </a:pPr>
                      <a:r>
                        <a:rPr lang="en-GB" sz="1100" kern="1200" dirty="0">
                          <a:solidFill>
                            <a:schemeClr val="dk1"/>
                          </a:solidFill>
                          <a:effectLst/>
                          <a:highlight>
                            <a:srgbClr val="00FFFF"/>
                          </a:highlight>
                          <a:latin typeface="+mn-lt"/>
                          <a:ea typeface="+mn-ea"/>
                          <a:cs typeface="+mn-cs"/>
                        </a:rPr>
                        <a:t>Expressive arts and design carpet</a:t>
                      </a:r>
                    </a:p>
                  </a:txBody>
                  <a:tcPr marL="51068" marR="51068" marT="0" marB="0"/>
                </a:tc>
                <a:tc>
                  <a:txBody>
                    <a:bodyPr/>
                    <a:lstStyle/>
                    <a:p>
                      <a:r>
                        <a:rPr lang="en-GB" sz="1100" kern="1200" dirty="0">
                          <a:solidFill>
                            <a:schemeClr val="dk1"/>
                          </a:solidFill>
                          <a:effectLst/>
                          <a:highlight>
                            <a:srgbClr val="00FFFF"/>
                          </a:highlight>
                          <a:latin typeface="+mn-lt"/>
                          <a:ea typeface="+mn-ea"/>
                          <a:cs typeface="+mn-cs"/>
                        </a:rPr>
                        <a:t>PE</a:t>
                      </a:r>
                    </a:p>
                  </a:txBody>
                  <a:tcPr marL="51068" marR="51068" marT="0" marB="0"/>
                </a:tc>
                <a:tc>
                  <a:txBody>
                    <a:bodyPr/>
                    <a:lstStyle/>
                    <a:p>
                      <a:r>
                        <a:rPr lang="en-GB" sz="1100" kern="1200" dirty="0" smtClean="0">
                          <a:solidFill>
                            <a:schemeClr val="dk1"/>
                          </a:solidFill>
                          <a:effectLst/>
                          <a:highlight>
                            <a:srgbClr val="00FFFF"/>
                          </a:highlight>
                          <a:latin typeface="+mn-lt"/>
                          <a:ea typeface="+mn-ea"/>
                          <a:cs typeface="+mn-cs"/>
                        </a:rPr>
                        <a:t>Carpet time, this could be space, shape and measure</a:t>
                      </a:r>
                      <a:endParaRPr lang="en-GB" sz="1100" kern="1200" dirty="0">
                        <a:solidFill>
                          <a:schemeClr val="dk1"/>
                        </a:solidFill>
                        <a:effectLst/>
                        <a:highlight>
                          <a:srgbClr val="00FFFF"/>
                        </a:highlight>
                        <a:latin typeface="+mn-lt"/>
                        <a:ea typeface="+mn-ea"/>
                        <a:cs typeface="+mn-cs"/>
                      </a:endParaRPr>
                    </a:p>
                  </a:txBody>
                  <a:tcPr marL="51068" marR="51068" marT="0" marB="0"/>
                </a:tc>
                <a:tc>
                  <a:txBody>
                    <a:bodyPr/>
                    <a:lstStyle/>
                    <a:p>
                      <a:r>
                        <a:rPr lang="en-GB" sz="1100" kern="1200" dirty="0">
                          <a:solidFill>
                            <a:schemeClr val="dk1"/>
                          </a:solidFill>
                          <a:effectLst/>
                          <a:highlight>
                            <a:srgbClr val="00FFFF"/>
                          </a:highlight>
                          <a:latin typeface="+mn-lt"/>
                          <a:ea typeface="+mn-ea"/>
                          <a:cs typeface="+mn-cs"/>
                        </a:rPr>
                        <a:t>Understanding the world</a:t>
                      </a:r>
                    </a:p>
                  </a:txBody>
                  <a:tcPr marL="51068" marR="51068"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highlight>
                            <a:srgbClr val="00FFFF"/>
                          </a:highlight>
                          <a:latin typeface="+mn-lt"/>
                          <a:ea typeface="+mn-ea"/>
                          <a:cs typeface="+mn-cs"/>
                        </a:rPr>
                        <a:t>Philosophy for Children/PSED</a:t>
                      </a:r>
                    </a:p>
                  </a:txBody>
                  <a:tcPr marL="51068" marR="51068" marT="0" marB="0"/>
                </a:tc>
                <a:extLst>
                  <a:ext uri="{0D108BD9-81ED-4DB2-BD59-A6C34878D82A}">
                    <a16:rowId xmlns:a16="http://schemas.microsoft.com/office/drawing/2014/main" val="10009"/>
                  </a:ext>
                </a:extLst>
              </a:tr>
              <a:tr h="794685">
                <a:tc>
                  <a:txBody>
                    <a:bodyPr/>
                    <a:lstStyle/>
                    <a:p>
                      <a:pPr>
                        <a:lnSpc>
                          <a:spcPct val="107000"/>
                        </a:lnSpc>
                        <a:spcAft>
                          <a:spcPts val="0"/>
                        </a:spcAft>
                      </a:pPr>
                      <a:r>
                        <a:rPr lang="en-GB" sz="1200" dirty="0">
                          <a:effectLst/>
                        </a:rPr>
                        <a:t>1.30 – 2.30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Free Flow inside &amp; outside</a:t>
                      </a:r>
                    </a:p>
                    <a:p>
                      <a:pPr>
                        <a:lnSpc>
                          <a:spcPct val="107000"/>
                        </a:lnSpc>
                        <a:spcAft>
                          <a:spcPts val="0"/>
                        </a:spcAft>
                      </a:pPr>
                      <a:r>
                        <a:rPr lang="en-GB" sz="1100" dirty="0">
                          <a:effectLst/>
                        </a:rPr>
                        <a:t> </a:t>
                      </a:r>
                    </a:p>
                    <a:p>
                      <a:pPr>
                        <a:lnSpc>
                          <a:spcPct val="107000"/>
                        </a:lnSpc>
                        <a:spcAft>
                          <a:spcPts val="0"/>
                        </a:spcAft>
                      </a:pPr>
                      <a:r>
                        <a:rPr lang="en-GB" sz="1100" dirty="0">
                          <a:effectLst/>
                        </a:rPr>
                        <a:t>Teacher Focus: observations and LJ reflections</a:t>
                      </a:r>
                    </a:p>
                    <a:p>
                      <a:pPr>
                        <a:lnSpc>
                          <a:spcPct val="107000"/>
                        </a:lnSpc>
                        <a:spcAft>
                          <a:spcPts val="0"/>
                        </a:spcAft>
                      </a:pPr>
                      <a:r>
                        <a:rPr lang="en-GB" sz="1100" dirty="0">
                          <a:effectLst/>
                        </a:rPr>
                        <a:t> </a:t>
                      </a:r>
                    </a:p>
                    <a:p>
                      <a:pPr>
                        <a:lnSpc>
                          <a:spcPct val="107000"/>
                        </a:lnSpc>
                        <a:spcAft>
                          <a:spcPts val="0"/>
                        </a:spcAft>
                      </a:pPr>
                      <a:r>
                        <a:rPr lang="en-GB" sz="1100" dirty="0">
                          <a:effectLst/>
                        </a:rPr>
                        <a:t>LSA: Small group interventions (to start in Spring)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PE</a:t>
                      </a:r>
                    </a:p>
                    <a:p>
                      <a:pPr>
                        <a:lnSpc>
                          <a:spcPct val="107000"/>
                        </a:lnSpc>
                        <a:spcAft>
                          <a:spcPts val="0"/>
                        </a:spcAft>
                      </a:pPr>
                      <a:r>
                        <a:rPr lang="en-GB" sz="1100" dirty="0">
                          <a:effectLst/>
                        </a:rPr>
                        <a:t> </a:t>
                      </a:r>
                    </a:p>
                    <a:p>
                      <a:pPr>
                        <a:lnSpc>
                          <a:spcPct val="107000"/>
                        </a:lnSpc>
                        <a:spcAft>
                          <a:spcPts val="0"/>
                        </a:spcAft>
                      </a:pPr>
                      <a:r>
                        <a:rPr lang="en-GB" sz="1100" dirty="0">
                          <a:effectLst/>
                        </a:rPr>
                        <a:t>Home Learning Celebrations</a:t>
                      </a:r>
                    </a:p>
                    <a:p>
                      <a:pPr>
                        <a:lnSpc>
                          <a:spcPct val="107000"/>
                        </a:lnSpc>
                        <a:spcAft>
                          <a:spcPts val="0"/>
                        </a:spcAft>
                      </a:pPr>
                      <a:r>
                        <a:rPr lang="en-GB" sz="1100" dirty="0">
                          <a:effectLst/>
                        </a:rPr>
                        <a:t> </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Teacher Focus Reading one to one with each child</a:t>
                      </a:r>
                    </a:p>
                    <a:p>
                      <a:pPr>
                        <a:lnSpc>
                          <a:spcPct val="107000"/>
                        </a:lnSpc>
                        <a:spcAft>
                          <a:spcPts val="0"/>
                        </a:spcAft>
                      </a:pPr>
                      <a:r>
                        <a:rPr lang="en-GB" sz="1100" dirty="0">
                          <a:effectLst/>
                        </a:rPr>
                        <a:t> </a:t>
                      </a:r>
                    </a:p>
                    <a:p>
                      <a:pPr>
                        <a:lnSpc>
                          <a:spcPct val="107000"/>
                        </a:lnSpc>
                        <a:spcAft>
                          <a:spcPts val="0"/>
                        </a:spcAft>
                      </a:pPr>
                      <a:r>
                        <a:rPr lang="en-GB" sz="1100" dirty="0">
                          <a:effectLst/>
                        </a:rPr>
                        <a:t>LSA: observations and LJ reflections</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a:lnSpc>
                          <a:spcPct val="107000"/>
                        </a:lnSpc>
                        <a:spcAft>
                          <a:spcPts val="0"/>
                        </a:spcAft>
                      </a:pPr>
                      <a:r>
                        <a:rPr lang="en-GB" sz="1100" dirty="0">
                          <a:effectLst/>
                        </a:rPr>
                        <a:t> Free Flow inside &amp; outside</a:t>
                      </a:r>
                    </a:p>
                    <a:p>
                      <a:pPr>
                        <a:lnSpc>
                          <a:spcPct val="107000"/>
                        </a:lnSpc>
                        <a:spcAft>
                          <a:spcPts val="0"/>
                        </a:spcAft>
                      </a:pPr>
                      <a:r>
                        <a:rPr lang="en-GB" sz="1100" dirty="0">
                          <a:effectLst/>
                        </a:rPr>
                        <a:t> </a:t>
                      </a:r>
                    </a:p>
                    <a:p>
                      <a:pPr>
                        <a:lnSpc>
                          <a:spcPct val="107000"/>
                        </a:lnSpc>
                        <a:spcAft>
                          <a:spcPts val="0"/>
                        </a:spcAft>
                      </a:pPr>
                      <a:r>
                        <a:rPr lang="en-GB" sz="1100" dirty="0">
                          <a:effectLst/>
                        </a:rPr>
                        <a:t>Teacher Focus: Writing</a:t>
                      </a:r>
                    </a:p>
                    <a:p>
                      <a:pPr>
                        <a:lnSpc>
                          <a:spcPct val="107000"/>
                        </a:lnSpc>
                        <a:spcAft>
                          <a:spcPts val="0"/>
                        </a:spcAft>
                      </a:pPr>
                      <a:r>
                        <a:rPr lang="en-GB" sz="1100" dirty="0">
                          <a:effectLst/>
                        </a:rPr>
                        <a:t> </a:t>
                      </a:r>
                    </a:p>
                    <a:p>
                      <a:pPr>
                        <a:lnSpc>
                          <a:spcPct val="107000"/>
                        </a:lnSpc>
                        <a:spcAft>
                          <a:spcPts val="0"/>
                        </a:spcAft>
                      </a:pPr>
                      <a:r>
                        <a:rPr lang="en-GB" sz="1100" dirty="0">
                          <a:effectLst/>
                        </a:rPr>
                        <a:t>LSA Focus Writing and EAD</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 LSA: observation catch up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extLst>
                  <a:ext uri="{0D108BD9-81ED-4DB2-BD59-A6C34878D82A}">
                    <a16:rowId xmlns:a16="http://schemas.microsoft.com/office/drawing/2014/main" val="10010"/>
                  </a:ext>
                </a:extLst>
              </a:tr>
              <a:tr h="104166">
                <a:tc>
                  <a:txBody>
                    <a:bodyPr/>
                    <a:lstStyle/>
                    <a:p>
                      <a:pPr>
                        <a:lnSpc>
                          <a:spcPct val="107000"/>
                        </a:lnSpc>
                        <a:spcAft>
                          <a:spcPts val="0"/>
                        </a:spcAft>
                      </a:pPr>
                      <a:r>
                        <a:rPr lang="en-GB" sz="1200" dirty="0">
                          <a:effectLst/>
                        </a:rPr>
                        <a:t>2.30-3.00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gridSpan="5">
                  <a:txBody>
                    <a:bodyPr/>
                    <a:lstStyle/>
                    <a:p>
                      <a:pPr algn="ctr">
                        <a:lnSpc>
                          <a:spcPct val="107000"/>
                        </a:lnSpc>
                        <a:spcAft>
                          <a:spcPts val="0"/>
                        </a:spcAft>
                      </a:pPr>
                      <a:r>
                        <a:rPr lang="en-GB" sz="1200" dirty="0">
                          <a:effectLst/>
                        </a:rPr>
                        <a:t>Tidy up, story time and end of the day.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068" marR="5106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81089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577645"/>
            <a:ext cx="8224235" cy="1149776"/>
          </a:xfrm>
        </p:spPr>
        <p:txBody>
          <a:bodyPr/>
          <a:lstStyle/>
          <a:p>
            <a:r>
              <a:rPr lang="en-GB" b="1" dirty="0">
                <a:solidFill>
                  <a:srgbClr val="00B050"/>
                </a:solidFill>
              </a:rPr>
              <a:t>What to Bring to School…</a:t>
            </a:r>
          </a:p>
        </p:txBody>
      </p:sp>
      <p:sp>
        <p:nvSpPr>
          <p:cNvPr id="3" name="Content Placeholder 2"/>
          <p:cNvSpPr>
            <a:spLocks noGrp="1"/>
          </p:cNvSpPr>
          <p:nvPr>
            <p:ph idx="1"/>
          </p:nvPr>
        </p:nvSpPr>
        <p:spPr>
          <a:xfrm>
            <a:off x="722290" y="2100720"/>
            <a:ext cx="10515600" cy="4351338"/>
          </a:xfrm>
        </p:spPr>
        <p:txBody>
          <a:bodyPr>
            <a:normAutofit fontScale="77500" lnSpcReduction="20000"/>
          </a:bodyPr>
          <a:lstStyle/>
          <a:p>
            <a:r>
              <a:rPr lang="en-GB" dirty="0"/>
              <a:t>Waterproof raincoat with a hood- no umbrellas!</a:t>
            </a:r>
          </a:p>
          <a:p>
            <a:r>
              <a:rPr lang="en-GB" dirty="0"/>
              <a:t>Wellington boots – for wet weather and mud kitchen</a:t>
            </a:r>
          </a:p>
          <a:p>
            <a:r>
              <a:rPr lang="en-GB" dirty="0"/>
              <a:t>Hat and gloves for cold days – we will still be outside! </a:t>
            </a:r>
          </a:p>
          <a:p>
            <a:r>
              <a:rPr lang="en-GB" dirty="0"/>
              <a:t>P.E Kit – not at first. We will tell you when PE will start and on what day. </a:t>
            </a:r>
          </a:p>
          <a:p>
            <a:r>
              <a:rPr lang="en-GB" dirty="0"/>
              <a:t>Book bag – a key ring is good to identify quickly </a:t>
            </a:r>
          </a:p>
          <a:p>
            <a:r>
              <a:rPr lang="en-GB" dirty="0"/>
              <a:t>Spare knickers/pants/socks/tights in a plastic bag in book bag – there will be accidents</a:t>
            </a:r>
          </a:p>
          <a:p>
            <a:r>
              <a:rPr lang="en-GB" dirty="0"/>
              <a:t>Sun cream/sun hat for summer months/hot days. No sunglasses please. </a:t>
            </a:r>
          </a:p>
          <a:p>
            <a:r>
              <a:rPr lang="en-GB" dirty="0"/>
              <a:t>Water bottle (milk provided until they are 5)</a:t>
            </a:r>
          </a:p>
          <a:p>
            <a:r>
              <a:rPr lang="en-GB" dirty="0"/>
              <a:t>You may need to bring in a small, healthy snack for children in September. This will be confirmed.  </a:t>
            </a:r>
          </a:p>
          <a:p>
            <a:r>
              <a:rPr lang="en-GB" b="1" dirty="0"/>
              <a:t>Everything</a:t>
            </a:r>
            <a:r>
              <a:rPr lang="en-GB" dirty="0"/>
              <a:t> with your child’s name, including shoes and socks. Show your child where their name is so they can easily identify their things. It’s amazing what goes missing sometimes at school.</a:t>
            </a:r>
          </a:p>
          <a:p>
            <a:pPr marL="0" indent="0">
              <a:buNone/>
            </a:pPr>
            <a:endParaRPr lang="en-GB" dirty="0"/>
          </a:p>
        </p:txBody>
      </p:sp>
      <p:pic>
        <p:nvPicPr>
          <p:cNvPr id="5" name="Picture 4"/>
          <p:cNvPicPr>
            <a:picLocks noChangeAspect="1"/>
          </p:cNvPicPr>
          <p:nvPr/>
        </p:nvPicPr>
        <p:blipFill>
          <a:blip r:embed="rId2"/>
          <a:stretch>
            <a:fillRect/>
          </a:stretch>
        </p:blipFill>
        <p:spPr>
          <a:xfrm>
            <a:off x="8696938" y="204346"/>
            <a:ext cx="2143125" cy="214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stretch>
            <a:fillRect/>
          </a:stretch>
        </p:blipFill>
        <p:spPr>
          <a:xfrm>
            <a:off x="10121125" y="1778916"/>
            <a:ext cx="1939343" cy="1939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921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365125"/>
            <a:ext cx="10890662" cy="1325563"/>
          </a:xfrm>
        </p:spPr>
        <p:txBody>
          <a:bodyPr/>
          <a:lstStyle/>
          <a:p>
            <a:r>
              <a:rPr lang="en-GB" b="1" dirty="0" smtClean="0"/>
              <a:t>Activities for you </a:t>
            </a:r>
            <a:endParaRPr lang="en-US" b="1" dirty="0"/>
          </a:p>
        </p:txBody>
      </p:sp>
      <p:sp>
        <p:nvSpPr>
          <p:cNvPr id="3" name="Content Placeholder 2"/>
          <p:cNvSpPr>
            <a:spLocks noGrp="1"/>
          </p:cNvSpPr>
          <p:nvPr>
            <p:ph idx="1"/>
          </p:nvPr>
        </p:nvSpPr>
        <p:spPr/>
        <p:txBody>
          <a:bodyPr>
            <a:normAutofit fontScale="92500" lnSpcReduction="10000"/>
          </a:bodyPr>
          <a:lstStyle/>
          <a:p>
            <a:r>
              <a:rPr lang="en-GB" dirty="0" smtClean="0"/>
              <a:t>We have set a Summer Challenge for children to “have a go” at trying over the Summer Holidays.</a:t>
            </a:r>
            <a:r>
              <a:rPr lang="en-US" dirty="0" smtClean="0"/>
              <a:t> If this could be brought in for September that would be great.</a:t>
            </a:r>
          </a:p>
          <a:p>
            <a:r>
              <a:rPr lang="en-GB" dirty="0" smtClean="0"/>
              <a:t>We have also set up a “BOOK CLUB” a list of our favourite books for you to share over the summer (lots of them are also about starting school)!</a:t>
            </a:r>
          </a:p>
          <a:p>
            <a:r>
              <a:rPr lang="en-GB" dirty="0" smtClean="0"/>
              <a:t>When you come in for your tour of the classroom on the 6,7,8</a:t>
            </a:r>
            <a:r>
              <a:rPr lang="en-GB" baseline="30000" dirty="0" smtClean="0"/>
              <a:t>th</a:t>
            </a:r>
            <a:r>
              <a:rPr lang="en-GB" dirty="0" smtClean="0"/>
              <a:t> of September please bring some photographs of your family/pets so we can create a Family Display in our classroom</a:t>
            </a:r>
          </a:p>
          <a:p>
            <a:endParaRPr lang="en-GB" dirty="0"/>
          </a:p>
          <a:p>
            <a:pPr marL="0" indent="0">
              <a:buNone/>
            </a:pPr>
            <a:r>
              <a:rPr lang="en-GB" i="1" dirty="0" smtClean="0"/>
              <a:t>The activities will be given out at the Storytelling Sessions next week – if you can`t make it then you may collect from the school office from Friday 2</a:t>
            </a:r>
            <a:r>
              <a:rPr lang="en-GB" i="1" baseline="30000" dirty="0" smtClean="0"/>
              <a:t>nd</a:t>
            </a:r>
            <a:r>
              <a:rPr lang="en-GB" i="1" dirty="0" smtClean="0"/>
              <a:t> July</a:t>
            </a:r>
          </a:p>
        </p:txBody>
      </p:sp>
      <p:pic>
        <p:nvPicPr>
          <p:cNvPr id="4" name="Picture 3"/>
          <p:cNvPicPr>
            <a:picLocks noChangeAspect="1"/>
          </p:cNvPicPr>
          <p:nvPr/>
        </p:nvPicPr>
        <p:blipFill>
          <a:blip r:embed="rId2"/>
          <a:stretch>
            <a:fillRect/>
          </a:stretch>
        </p:blipFill>
        <p:spPr>
          <a:xfrm>
            <a:off x="9280642" y="119857"/>
            <a:ext cx="2675892" cy="1570831"/>
          </a:xfrm>
          <a:prstGeom prst="rect">
            <a:avLst/>
          </a:prstGeom>
        </p:spPr>
      </p:pic>
      <p:pic>
        <p:nvPicPr>
          <p:cNvPr id="5" name="Picture 4"/>
          <p:cNvPicPr>
            <a:picLocks noChangeAspect="1"/>
          </p:cNvPicPr>
          <p:nvPr/>
        </p:nvPicPr>
        <p:blipFill>
          <a:blip r:embed="rId3"/>
          <a:stretch>
            <a:fillRect/>
          </a:stretch>
        </p:blipFill>
        <p:spPr>
          <a:xfrm>
            <a:off x="6658346" y="203650"/>
            <a:ext cx="1547503" cy="1403244"/>
          </a:xfrm>
          <a:prstGeom prst="rect">
            <a:avLst/>
          </a:prstGeom>
        </p:spPr>
      </p:pic>
      <p:pic>
        <p:nvPicPr>
          <p:cNvPr id="6" name="Picture 5"/>
          <p:cNvPicPr>
            <a:picLocks noChangeAspect="1"/>
          </p:cNvPicPr>
          <p:nvPr/>
        </p:nvPicPr>
        <p:blipFill>
          <a:blip r:embed="rId4"/>
          <a:stretch>
            <a:fillRect/>
          </a:stretch>
        </p:blipFill>
        <p:spPr>
          <a:xfrm>
            <a:off x="4761162" y="230188"/>
            <a:ext cx="1359787" cy="1306346"/>
          </a:xfrm>
          <a:prstGeom prst="rect">
            <a:avLst/>
          </a:prstGeom>
        </p:spPr>
      </p:pic>
    </p:spTree>
    <p:extLst>
      <p:ext uri="{BB962C8B-B14F-4D97-AF65-F5344CB8AC3E}">
        <p14:creationId xmlns:p14="http://schemas.microsoft.com/office/powerpoint/2010/main" val="406941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96058" y="177294"/>
            <a:ext cx="9144000" cy="1655762"/>
          </a:xfrm>
        </p:spPr>
        <p:txBody>
          <a:bodyPr>
            <a:normAutofit/>
          </a:bodyPr>
          <a:lstStyle/>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AutoShape 2" descr="Image result for child dressing themselv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hought Bubble: Cloud 9">
            <a:extLst>
              <a:ext uri="{FF2B5EF4-FFF2-40B4-BE49-F238E27FC236}">
                <a16:creationId xmlns:a16="http://schemas.microsoft.com/office/drawing/2014/main" id="{5341188B-09A4-4D68-98F0-9B12638564C2}"/>
              </a:ext>
            </a:extLst>
          </p:cNvPr>
          <p:cNvSpPr/>
          <p:nvPr/>
        </p:nvSpPr>
        <p:spPr>
          <a:xfrm rot="4647921">
            <a:off x="7911757" y="-338698"/>
            <a:ext cx="3003258" cy="396438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7300ACA-998D-487E-A759-343E05672133}"/>
              </a:ext>
            </a:extLst>
          </p:cNvPr>
          <p:cNvPicPr>
            <a:picLocks noChangeAspect="1"/>
          </p:cNvPicPr>
          <p:nvPr/>
        </p:nvPicPr>
        <p:blipFill>
          <a:blip r:embed="rId2"/>
          <a:stretch>
            <a:fillRect/>
          </a:stretch>
        </p:blipFill>
        <p:spPr>
          <a:xfrm>
            <a:off x="5060847" y="1662198"/>
            <a:ext cx="1597528" cy="24121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40AEE49D-CA26-44AE-8C55-76499376AAB3}"/>
              </a:ext>
            </a:extLst>
          </p:cNvPr>
          <p:cNvSpPr txBox="1"/>
          <p:nvPr/>
        </p:nvSpPr>
        <p:spPr>
          <a:xfrm>
            <a:off x="8261562" y="548839"/>
            <a:ext cx="2555942" cy="2462213"/>
          </a:xfrm>
          <a:prstGeom prst="rect">
            <a:avLst/>
          </a:prstGeom>
          <a:noFill/>
        </p:spPr>
        <p:txBody>
          <a:bodyPr wrap="square" rtlCol="0">
            <a:spAutoFit/>
          </a:bodyPr>
          <a:lstStyle/>
          <a:p>
            <a:r>
              <a:rPr lang="en-GB" sz="1400" dirty="0"/>
              <a:t>Encourage your child to get ready by themselves and manage their own toileting. </a:t>
            </a:r>
          </a:p>
          <a:p>
            <a:endParaRPr lang="en-GB" sz="1400" dirty="0"/>
          </a:p>
          <a:p>
            <a:r>
              <a:rPr lang="en-GB" sz="1400" dirty="0"/>
              <a:t>Take on and off their own clothes and shoes.</a:t>
            </a:r>
          </a:p>
          <a:p>
            <a:endParaRPr lang="en-GB" sz="1400" dirty="0"/>
          </a:p>
          <a:p>
            <a:r>
              <a:rPr lang="en-GB" sz="1400" dirty="0"/>
              <a:t>Practice with zips and what to do when clothes are the wrong way round. </a:t>
            </a:r>
          </a:p>
          <a:p>
            <a:endParaRPr lang="en-GB" sz="1400" dirty="0"/>
          </a:p>
        </p:txBody>
      </p:sp>
      <p:pic>
        <p:nvPicPr>
          <p:cNvPr id="7" name="Picture 6"/>
          <p:cNvPicPr>
            <a:picLocks noChangeAspect="1"/>
          </p:cNvPicPr>
          <p:nvPr/>
        </p:nvPicPr>
        <p:blipFill>
          <a:blip r:embed="rId3"/>
          <a:stretch>
            <a:fillRect/>
          </a:stretch>
        </p:blipFill>
        <p:spPr>
          <a:xfrm>
            <a:off x="10682629" y="-144463"/>
            <a:ext cx="1509371" cy="100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hought Bubble: Cloud 12">
            <a:extLst>
              <a:ext uri="{FF2B5EF4-FFF2-40B4-BE49-F238E27FC236}">
                <a16:creationId xmlns:a16="http://schemas.microsoft.com/office/drawing/2014/main" id="{5998B4DD-D840-4107-B4B4-DBD2655203BA}"/>
              </a:ext>
            </a:extLst>
          </p:cNvPr>
          <p:cNvSpPr/>
          <p:nvPr/>
        </p:nvSpPr>
        <p:spPr>
          <a:xfrm rot="6327127">
            <a:off x="7520517" y="2740779"/>
            <a:ext cx="2569429" cy="335215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A628EA0-A724-4D6D-B611-BE4F131A1F04}"/>
              </a:ext>
            </a:extLst>
          </p:cNvPr>
          <p:cNvSpPr txBox="1"/>
          <p:nvPr/>
        </p:nvSpPr>
        <p:spPr>
          <a:xfrm>
            <a:off x="7477251" y="3678158"/>
            <a:ext cx="2948299" cy="1384995"/>
          </a:xfrm>
          <a:prstGeom prst="rect">
            <a:avLst/>
          </a:prstGeom>
          <a:noFill/>
        </p:spPr>
        <p:txBody>
          <a:bodyPr wrap="square" rtlCol="0">
            <a:spAutoFit/>
          </a:bodyPr>
          <a:lstStyle/>
          <a:p>
            <a:r>
              <a:rPr lang="en-GB" sz="1400" dirty="0"/>
              <a:t>When playing with your child, practice taking turns to listen to each other, speak and play. </a:t>
            </a:r>
          </a:p>
          <a:p>
            <a:endParaRPr lang="en-GB" sz="1400" dirty="0"/>
          </a:p>
          <a:p>
            <a:r>
              <a:rPr lang="en-GB" sz="1400" dirty="0"/>
              <a:t>This can be very tricky skill to</a:t>
            </a:r>
          </a:p>
          <a:p>
            <a:r>
              <a:rPr lang="en-GB" sz="1400" dirty="0"/>
              <a:t>     master and takes time. </a:t>
            </a:r>
          </a:p>
        </p:txBody>
      </p:sp>
      <p:pic>
        <p:nvPicPr>
          <p:cNvPr id="9" name="Picture 8"/>
          <p:cNvPicPr>
            <a:picLocks noChangeAspect="1"/>
          </p:cNvPicPr>
          <p:nvPr/>
        </p:nvPicPr>
        <p:blipFill>
          <a:blip r:embed="rId4"/>
          <a:stretch>
            <a:fillRect/>
          </a:stretch>
        </p:blipFill>
        <p:spPr>
          <a:xfrm>
            <a:off x="9965475" y="3004796"/>
            <a:ext cx="2085176" cy="949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hought Bubble: Cloud 14">
            <a:extLst>
              <a:ext uri="{FF2B5EF4-FFF2-40B4-BE49-F238E27FC236}">
                <a16:creationId xmlns:a16="http://schemas.microsoft.com/office/drawing/2014/main" id="{F4E015A4-AFDD-436F-8D2F-B9F6C3B10265}"/>
              </a:ext>
            </a:extLst>
          </p:cNvPr>
          <p:cNvSpPr/>
          <p:nvPr/>
        </p:nvSpPr>
        <p:spPr>
          <a:xfrm rot="9139828">
            <a:off x="5013556" y="4270678"/>
            <a:ext cx="2325571" cy="1753725"/>
          </a:xfrm>
          <a:prstGeom prst="cloudCallout">
            <a:avLst>
              <a:gd name="adj1" fmla="val -26390"/>
              <a:gd name="adj2" fmla="val 7979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10E4F0B-C748-465E-AF52-AFC091F19C55}"/>
              </a:ext>
            </a:extLst>
          </p:cNvPr>
          <p:cNvSpPr txBox="1"/>
          <p:nvPr/>
        </p:nvSpPr>
        <p:spPr>
          <a:xfrm>
            <a:off x="5396406" y="4813030"/>
            <a:ext cx="1828452" cy="954107"/>
          </a:xfrm>
          <a:prstGeom prst="rect">
            <a:avLst/>
          </a:prstGeom>
          <a:noFill/>
        </p:spPr>
        <p:txBody>
          <a:bodyPr wrap="square" rtlCol="0">
            <a:spAutoFit/>
          </a:bodyPr>
          <a:lstStyle/>
          <a:p>
            <a:r>
              <a:rPr lang="en-GB" sz="1400" dirty="0"/>
              <a:t>Encourage children to use a knife and fork at meal times and pour their own drink.</a:t>
            </a:r>
          </a:p>
        </p:txBody>
      </p:sp>
      <p:pic>
        <p:nvPicPr>
          <p:cNvPr id="5" name="Picture 4"/>
          <p:cNvPicPr>
            <a:picLocks noChangeAspect="1"/>
          </p:cNvPicPr>
          <p:nvPr/>
        </p:nvPicPr>
        <p:blipFill>
          <a:blip r:embed="rId5"/>
          <a:stretch>
            <a:fillRect/>
          </a:stretch>
        </p:blipFill>
        <p:spPr>
          <a:xfrm>
            <a:off x="7094422" y="5753021"/>
            <a:ext cx="1092351" cy="818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3EA06E37-FA8B-46E9-A3DA-2172207D5968}"/>
              </a:ext>
            </a:extLst>
          </p:cNvPr>
          <p:cNvSpPr txBox="1"/>
          <p:nvPr/>
        </p:nvSpPr>
        <p:spPr>
          <a:xfrm>
            <a:off x="4447647" y="319995"/>
            <a:ext cx="4871103" cy="584775"/>
          </a:xfrm>
          <a:prstGeom prst="rect">
            <a:avLst/>
          </a:prstGeom>
          <a:noFill/>
        </p:spPr>
        <p:txBody>
          <a:bodyPr wrap="square" rtlCol="0">
            <a:spAutoFit/>
          </a:bodyPr>
          <a:lstStyle/>
          <a:p>
            <a:r>
              <a:rPr lang="en-GB" sz="3200" b="1" dirty="0">
                <a:solidFill>
                  <a:srgbClr val="00B050"/>
                </a:solidFill>
              </a:rPr>
              <a:t>What to do Now….</a:t>
            </a:r>
          </a:p>
        </p:txBody>
      </p:sp>
      <p:sp>
        <p:nvSpPr>
          <p:cNvPr id="18" name="Thought Bubble: Cloud 17">
            <a:extLst>
              <a:ext uri="{FF2B5EF4-FFF2-40B4-BE49-F238E27FC236}">
                <a16:creationId xmlns:a16="http://schemas.microsoft.com/office/drawing/2014/main" id="{21AD7213-4C15-46B1-A5D1-84524E8B1987}"/>
              </a:ext>
            </a:extLst>
          </p:cNvPr>
          <p:cNvSpPr/>
          <p:nvPr/>
        </p:nvSpPr>
        <p:spPr>
          <a:xfrm rot="12307748">
            <a:off x="1829602" y="3931349"/>
            <a:ext cx="3085610" cy="2574015"/>
          </a:xfrm>
          <a:prstGeom prst="cloudCallout">
            <a:avLst>
              <a:gd name="adj1" fmla="val -30618"/>
              <a:gd name="adj2" fmla="val 78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3A97005-43C6-4376-BAC2-D8DB2B1A9940}"/>
              </a:ext>
            </a:extLst>
          </p:cNvPr>
          <p:cNvSpPr txBox="1"/>
          <p:nvPr/>
        </p:nvSpPr>
        <p:spPr>
          <a:xfrm>
            <a:off x="2418659" y="4533257"/>
            <a:ext cx="2202408" cy="1600438"/>
          </a:xfrm>
          <a:prstGeom prst="rect">
            <a:avLst/>
          </a:prstGeom>
          <a:noFill/>
        </p:spPr>
        <p:txBody>
          <a:bodyPr wrap="square" rtlCol="0">
            <a:spAutoFit/>
          </a:bodyPr>
          <a:lstStyle/>
          <a:p>
            <a:r>
              <a:rPr lang="en-GB" sz="1400" dirty="0"/>
              <a:t>Make sure your child can recognise their own name in a variety of contexts. </a:t>
            </a:r>
          </a:p>
          <a:p>
            <a:endParaRPr lang="en-GB" sz="1400" dirty="0"/>
          </a:p>
          <a:p>
            <a:r>
              <a:rPr lang="en-GB" sz="1400" dirty="0"/>
              <a:t>Encourage your child to write their own name holding a pencil correctly.</a:t>
            </a:r>
          </a:p>
        </p:txBody>
      </p:sp>
      <p:sp>
        <p:nvSpPr>
          <p:cNvPr id="20" name="Thought Bubble: Cloud 19">
            <a:extLst>
              <a:ext uri="{FF2B5EF4-FFF2-40B4-BE49-F238E27FC236}">
                <a16:creationId xmlns:a16="http://schemas.microsoft.com/office/drawing/2014/main" id="{443A0681-5A90-4860-AF0A-5AD7AEB84F88}"/>
              </a:ext>
            </a:extLst>
          </p:cNvPr>
          <p:cNvSpPr/>
          <p:nvPr/>
        </p:nvSpPr>
        <p:spPr>
          <a:xfrm rot="15768718">
            <a:off x="1443819" y="1144788"/>
            <a:ext cx="2022896" cy="3582954"/>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223C815-BFA9-44F4-92D4-EED57DBF16F0}"/>
              </a:ext>
            </a:extLst>
          </p:cNvPr>
          <p:cNvSpPr txBox="1"/>
          <p:nvPr/>
        </p:nvSpPr>
        <p:spPr>
          <a:xfrm>
            <a:off x="1470374" y="2369976"/>
            <a:ext cx="2159774" cy="1169551"/>
          </a:xfrm>
          <a:prstGeom prst="rect">
            <a:avLst/>
          </a:prstGeom>
          <a:noFill/>
        </p:spPr>
        <p:txBody>
          <a:bodyPr wrap="square" rtlCol="0">
            <a:spAutoFit/>
          </a:bodyPr>
          <a:lstStyle/>
          <a:p>
            <a:r>
              <a:rPr lang="en-GB" sz="1400" dirty="0"/>
              <a:t>Practice tidying away toys each day.</a:t>
            </a:r>
          </a:p>
          <a:p>
            <a:endParaRPr lang="en-GB" sz="1400" dirty="0"/>
          </a:p>
          <a:p>
            <a:r>
              <a:rPr lang="en-GB" sz="1400" dirty="0"/>
              <a:t>This is a great time to practice counting!</a:t>
            </a:r>
          </a:p>
        </p:txBody>
      </p:sp>
      <p:sp>
        <p:nvSpPr>
          <p:cNvPr id="22" name="Thought Bubble: Cloud 21">
            <a:extLst>
              <a:ext uri="{FF2B5EF4-FFF2-40B4-BE49-F238E27FC236}">
                <a16:creationId xmlns:a16="http://schemas.microsoft.com/office/drawing/2014/main" id="{CB298CA0-D89D-410B-A168-F656B97FA760}"/>
              </a:ext>
            </a:extLst>
          </p:cNvPr>
          <p:cNvSpPr/>
          <p:nvPr/>
        </p:nvSpPr>
        <p:spPr>
          <a:xfrm rot="16972970">
            <a:off x="1995539" y="-436776"/>
            <a:ext cx="1494386" cy="2779303"/>
          </a:xfrm>
          <a:prstGeom prst="cloudCallout">
            <a:avLst>
              <a:gd name="adj1" fmla="val -11661"/>
              <a:gd name="adj2" fmla="val 781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2302EDE-F8B9-48D3-A941-A3590B4ED8A9}"/>
              </a:ext>
            </a:extLst>
          </p:cNvPr>
          <p:cNvSpPr txBox="1"/>
          <p:nvPr/>
        </p:nvSpPr>
        <p:spPr>
          <a:xfrm>
            <a:off x="1881735" y="279135"/>
            <a:ext cx="1740903" cy="1169551"/>
          </a:xfrm>
          <a:prstGeom prst="rect">
            <a:avLst/>
          </a:prstGeom>
          <a:noFill/>
        </p:spPr>
        <p:txBody>
          <a:bodyPr wrap="square" rtlCol="0">
            <a:spAutoFit/>
          </a:bodyPr>
          <a:lstStyle/>
          <a:p>
            <a:r>
              <a:rPr lang="en-GB" sz="1400" b="1" dirty="0"/>
              <a:t>Get excited for school!</a:t>
            </a:r>
          </a:p>
          <a:p>
            <a:r>
              <a:rPr lang="en-GB" sz="1400" dirty="0"/>
              <a:t>Order the </a:t>
            </a:r>
            <a:r>
              <a:rPr lang="en-GB" sz="1400" dirty="0">
                <a:hlinkClick r:id="rId6"/>
              </a:rPr>
              <a:t>school uniform </a:t>
            </a:r>
            <a:r>
              <a:rPr lang="en-GB" sz="1400" dirty="0"/>
              <a:t>before August.</a:t>
            </a:r>
          </a:p>
        </p:txBody>
      </p:sp>
      <p:pic>
        <p:nvPicPr>
          <p:cNvPr id="24" name="Picture 23">
            <a:extLst>
              <a:ext uri="{FF2B5EF4-FFF2-40B4-BE49-F238E27FC236}">
                <a16:creationId xmlns:a16="http://schemas.microsoft.com/office/drawing/2014/main" id="{1D2E7AF4-E2FA-4891-946A-A7113B54465A}"/>
              </a:ext>
            </a:extLst>
          </p:cNvPr>
          <p:cNvPicPr>
            <a:picLocks noChangeAspect="1"/>
          </p:cNvPicPr>
          <p:nvPr/>
        </p:nvPicPr>
        <p:blipFill>
          <a:blip r:embed="rId7"/>
          <a:stretch>
            <a:fillRect/>
          </a:stretch>
        </p:blipFill>
        <p:spPr>
          <a:xfrm>
            <a:off x="218499" y="3517945"/>
            <a:ext cx="1507000" cy="150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A713637B-C6B6-4868-B655-815E730FE109}"/>
              </a:ext>
            </a:extLst>
          </p:cNvPr>
          <p:cNvPicPr>
            <a:picLocks noChangeAspect="1"/>
          </p:cNvPicPr>
          <p:nvPr/>
        </p:nvPicPr>
        <p:blipFill>
          <a:blip r:embed="rId8"/>
          <a:stretch>
            <a:fillRect/>
          </a:stretch>
        </p:blipFill>
        <p:spPr>
          <a:xfrm>
            <a:off x="1268167" y="5416317"/>
            <a:ext cx="739771" cy="7864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4609035" y="878687"/>
            <a:ext cx="2318007" cy="369332"/>
          </a:xfrm>
          <a:prstGeom prst="rect">
            <a:avLst/>
          </a:prstGeom>
        </p:spPr>
        <p:txBody>
          <a:bodyPr wrap="none">
            <a:spAutoFit/>
          </a:bodyPr>
          <a:lstStyle/>
          <a:p>
            <a:r>
              <a:rPr lang="en-US" b="1" dirty="0"/>
              <a:t>Praise INDEPENDENCE</a:t>
            </a:r>
          </a:p>
        </p:txBody>
      </p:sp>
    </p:spTree>
    <p:extLst>
      <p:ext uri="{BB962C8B-B14F-4D97-AF65-F5344CB8AC3E}">
        <p14:creationId xmlns:p14="http://schemas.microsoft.com/office/powerpoint/2010/main" val="84437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81524" y="83445"/>
            <a:ext cx="6248942" cy="1798476"/>
          </a:xfrm>
          <a:prstGeom prst="rect">
            <a:avLst/>
          </a:prstGeom>
        </p:spPr>
      </p:pic>
      <p:pic>
        <p:nvPicPr>
          <p:cNvPr id="5" name="Picture 4"/>
          <p:cNvPicPr>
            <a:picLocks noChangeAspect="1"/>
          </p:cNvPicPr>
          <p:nvPr/>
        </p:nvPicPr>
        <p:blipFill>
          <a:blip r:embed="rId3"/>
          <a:stretch>
            <a:fillRect/>
          </a:stretch>
        </p:blipFill>
        <p:spPr>
          <a:xfrm>
            <a:off x="2412684" y="1622967"/>
            <a:ext cx="6986622" cy="3493311"/>
          </a:xfrm>
          <a:prstGeom prst="rect">
            <a:avLst/>
          </a:prstGeom>
        </p:spPr>
      </p:pic>
      <p:sp>
        <p:nvSpPr>
          <p:cNvPr id="6" name="TextBox 5"/>
          <p:cNvSpPr txBox="1"/>
          <p:nvPr/>
        </p:nvSpPr>
        <p:spPr>
          <a:xfrm>
            <a:off x="475013" y="5735782"/>
            <a:ext cx="11055927" cy="400110"/>
          </a:xfrm>
          <a:prstGeom prst="rect">
            <a:avLst/>
          </a:prstGeom>
          <a:noFill/>
        </p:spPr>
        <p:txBody>
          <a:bodyPr wrap="square" rtlCol="0">
            <a:spAutoFit/>
          </a:bodyPr>
          <a:lstStyle/>
          <a:p>
            <a:pPr algn="ctr"/>
            <a:r>
              <a:rPr lang="en-GB" sz="2000" dirty="0" smtClean="0"/>
              <a:t>We hope to see you next Wednesday for our Storytelling Session</a:t>
            </a:r>
            <a:endParaRPr lang="en-US" sz="2000" dirty="0"/>
          </a:p>
        </p:txBody>
      </p:sp>
    </p:spTree>
    <p:extLst>
      <p:ext uri="{BB962C8B-B14F-4D97-AF65-F5344CB8AC3E}">
        <p14:creationId xmlns:p14="http://schemas.microsoft.com/office/powerpoint/2010/main" val="279769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Welcome from Mrs Pritchard, </a:t>
            </a:r>
            <a:r>
              <a:rPr lang="en-GB" dirty="0" err="1" smtClean="0"/>
              <a:t>Headteacher</a:t>
            </a:r>
            <a:endParaRPr lang="en-GB" dirty="0"/>
          </a:p>
        </p:txBody>
      </p:sp>
      <p:pic>
        <p:nvPicPr>
          <p:cNvPr id="1026" name="Picture 2" descr="https://www.ashford-primary.surrey.sch.uk/img/RichardAust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61367" y="2745919"/>
            <a:ext cx="254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37910" y="4447308"/>
            <a:ext cx="4423457" cy="1920241"/>
          </a:xfrm>
          <a:prstGeom prst="rect">
            <a:avLst/>
          </a:prstGeom>
        </p:spPr>
        <p:txBody>
          <a:bodyPr wrap="square">
            <a:spAutoFit/>
          </a:bodyPr>
          <a:lstStyle/>
          <a:p>
            <a:r>
              <a:rPr lang="en-GB" sz="4000" dirty="0"/>
              <a:t>Mr Richard </a:t>
            </a:r>
            <a:r>
              <a:rPr lang="en-GB" sz="4000" dirty="0" smtClean="0"/>
              <a:t>Austin</a:t>
            </a:r>
          </a:p>
          <a:p>
            <a:r>
              <a:rPr lang="en-GB" sz="4000" dirty="0" err="1"/>
              <a:t>H</a:t>
            </a:r>
            <a:r>
              <a:rPr lang="en-GB" sz="4000" dirty="0" err="1" smtClean="0"/>
              <a:t>eadteacher</a:t>
            </a:r>
            <a:r>
              <a:rPr lang="en-GB" sz="4000" dirty="0" smtClean="0"/>
              <a:t> </a:t>
            </a:r>
            <a:r>
              <a:rPr lang="en-GB" sz="4000" dirty="0"/>
              <a:t>from </a:t>
            </a:r>
            <a:endParaRPr lang="en-GB" sz="4000" dirty="0" smtClean="0"/>
          </a:p>
          <a:p>
            <a:r>
              <a:rPr lang="en-GB" sz="4000" dirty="0" smtClean="0"/>
              <a:t>September </a:t>
            </a:r>
            <a:r>
              <a:rPr lang="en-GB" sz="4000" dirty="0"/>
              <a:t>2021</a:t>
            </a:r>
            <a:endParaRPr lang="en-GB" sz="4000" dirty="0"/>
          </a:p>
        </p:txBody>
      </p:sp>
      <p:pic>
        <p:nvPicPr>
          <p:cNvPr id="5" name="Picture 4"/>
          <p:cNvPicPr>
            <a:picLocks noChangeAspect="1"/>
          </p:cNvPicPr>
          <p:nvPr/>
        </p:nvPicPr>
        <p:blipFill>
          <a:blip r:embed="rId3"/>
          <a:stretch>
            <a:fillRect/>
          </a:stretch>
        </p:blipFill>
        <p:spPr>
          <a:xfrm>
            <a:off x="917651" y="1468480"/>
            <a:ext cx="3884854" cy="2446814"/>
          </a:xfrm>
          <a:prstGeom prst="rect">
            <a:avLst/>
          </a:prstGeom>
        </p:spPr>
      </p:pic>
    </p:spTree>
    <p:extLst>
      <p:ext uri="{BB962C8B-B14F-4D97-AF65-F5344CB8AC3E}">
        <p14:creationId xmlns:p14="http://schemas.microsoft.com/office/powerpoint/2010/main" val="28831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FF43-BC3B-4934-8080-FD903F8C1D62}"/>
              </a:ext>
            </a:extLst>
          </p:cNvPr>
          <p:cNvSpPr>
            <a:spLocks noGrp="1"/>
          </p:cNvSpPr>
          <p:nvPr>
            <p:ph type="title"/>
          </p:nvPr>
        </p:nvSpPr>
        <p:spPr>
          <a:xfrm>
            <a:off x="1039055" y="549682"/>
            <a:ext cx="10515600" cy="1325563"/>
          </a:xfrm>
        </p:spPr>
        <p:txBody>
          <a:bodyPr/>
          <a:lstStyle/>
          <a:p>
            <a:r>
              <a:rPr lang="en-GB" dirty="0"/>
              <a:t>Grayshott Church of England Primary School</a:t>
            </a:r>
          </a:p>
        </p:txBody>
      </p:sp>
      <p:pic>
        <p:nvPicPr>
          <p:cNvPr id="4" name="Content Placeholder 3">
            <a:extLst>
              <a:ext uri="{FF2B5EF4-FFF2-40B4-BE49-F238E27FC236}">
                <a16:creationId xmlns:a16="http://schemas.microsoft.com/office/drawing/2014/main" id="{CD741061-1978-4708-9C5E-713BF9CCAC49}"/>
              </a:ext>
            </a:extLst>
          </p:cNvPr>
          <p:cNvPicPr>
            <a:picLocks noGrp="1" noChangeAspect="1"/>
          </p:cNvPicPr>
          <p:nvPr>
            <p:ph idx="1"/>
          </p:nvPr>
        </p:nvPicPr>
        <p:blipFill>
          <a:blip r:embed="rId2"/>
          <a:stretch>
            <a:fillRect/>
          </a:stretch>
        </p:blipFill>
        <p:spPr>
          <a:xfrm>
            <a:off x="293614" y="140107"/>
            <a:ext cx="1285875"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7013E8E-4104-4865-9176-5CAE81CFB660}"/>
              </a:ext>
            </a:extLst>
          </p:cNvPr>
          <p:cNvPicPr>
            <a:picLocks noChangeAspect="1"/>
          </p:cNvPicPr>
          <p:nvPr/>
        </p:nvPicPr>
        <p:blipFill>
          <a:blip r:embed="rId2"/>
          <a:stretch>
            <a:fillRect/>
          </a:stretch>
        </p:blipFill>
        <p:spPr>
          <a:xfrm>
            <a:off x="10736728" y="114940"/>
            <a:ext cx="1285875"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65D9C2F9-8960-4102-B6F9-9717C49EF7E8}"/>
              </a:ext>
            </a:extLst>
          </p:cNvPr>
          <p:cNvSpPr txBox="1"/>
          <p:nvPr/>
        </p:nvSpPr>
        <p:spPr>
          <a:xfrm>
            <a:off x="4446165" y="1831050"/>
            <a:ext cx="4764947" cy="369332"/>
          </a:xfrm>
          <a:prstGeom prst="rect">
            <a:avLst/>
          </a:prstGeom>
          <a:noFill/>
        </p:spPr>
        <p:txBody>
          <a:bodyPr wrap="square" rtlCol="0">
            <a:spAutoFit/>
          </a:bodyPr>
          <a:lstStyle/>
          <a:p>
            <a:r>
              <a:rPr lang="en-GB" dirty="0"/>
              <a:t>‘Acorns to mighty oaks.’</a:t>
            </a:r>
          </a:p>
        </p:txBody>
      </p:sp>
      <p:sp>
        <p:nvSpPr>
          <p:cNvPr id="7" name="TextBox 6">
            <a:extLst>
              <a:ext uri="{FF2B5EF4-FFF2-40B4-BE49-F238E27FC236}">
                <a16:creationId xmlns:a16="http://schemas.microsoft.com/office/drawing/2014/main" id="{6DF9ABB2-B61A-44A8-8623-9DF1D3D911E8}"/>
              </a:ext>
            </a:extLst>
          </p:cNvPr>
          <p:cNvSpPr txBox="1"/>
          <p:nvPr/>
        </p:nvSpPr>
        <p:spPr>
          <a:xfrm>
            <a:off x="864066" y="2441196"/>
            <a:ext cx="10515600" cy="4093428"/>
          </a:xfrm>
          <a:prstGeom prst="rect">
            <a:avLst/>
          </a:prstGeom>
          <a:noFill/>
        </p:spPr>
        <p:txBody>
          <a:bodyPr wrap="square" rtlCol="0">
            <a:spAutoFit/>
          </a:bodyPr>
          <a:lstStyle/>
          <a:p>
            <a:r>
              <a:rPr lang="en-GB" sz="2000" dirty="0"/>
              <a:t>Welcome to Grayshott CE Primary School, a caring and supportive village school with a Christian ethos. </a:t>
            </a:r>
          </a:p>
          <a:p>
            <a:endParaRPr lang="en-GB" sz="2000" dirty="0"/>
          </a:p>
          <a:p>
            <a:r>
              <a:rPr lang="en-GB" sz="2000" dirty="0"/>
              <a:t>As we are unable to meet your lovely children and get to know you as we normally would, we hope this information will help you know what to expect when we are able to welcome your child into school. </a:t>
            </a:r>
          </a:p>
          <a:p>
            <a:endParaRPr lang="en-GB" sz="2000" dirty="0"/>
          </a:p>
          <a:p>
            <a:r>
              <a:rPr lang="en-GB" sz="2000" dirty="0"/>
              <a:t>We understand that this is a time of uncertainty and concern. Please be assured that when we have details of the forthcoming changes and developments in regard to September, these will be relayed to you. Any decisions about transition will be made with your children’s safety and best interests at the forefront. </a:t>
            </a:r>
          </a:p>
          <a:p>
            <a:endParaRPr lang="en-GB" sz="2000" dirty="0"/>
          </a:p>
          <a:p>
            <a:r>
              <a:rPr lang="en-GB" sz="2000" dirty="0"/>
              <a:t>In the meantime, please share this PowerPoint with your </a:t>
            </a:r>
            <a:r>
              <a:rPr lang="en-GB" sz="2000"/>
              <a:t>child from </a:t>
            </a:r>
            <a:r>
              <a:rPr lang="en-GB" sz="2000" dirty="0"/>
              <a:t>their new class teacher!</a:t>
            </a:r>
          </a:p>
        </p:txBody>
      </p:sp>
    </p:spTree>
    <p:extLst>
      <p:ext uri="{BB962C8B-B14F-4D97-AF65-F5344CB8AC3E}">
        <p14:creationId xmlns:p14="http://schemas.microsoft.com/office/powerpoint/2010/main" val="1475723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Our school community</a:t>
            </a:r>
            <a:endParaRPr lang="en-GB" dirty="0"/>
          </a:p>
        </p:txBody>
      </p:sp>
      <p:sp>
        <p:nvSpPr>
          <p:cNvPr id="3" name="Content Placeholder 2"/>
          <p:cNvSpPr>
            <a:spLocks noGrp="1"/>
          </p:cNvSpPr>
          <p:nvPr>
            <p:ph idx="1"/>
          </p:nvPr>
        </p:nvSpPr>
        <p:spPr/>
        <p:txBody>
          <a:bodyPr/>
          <a:lstStyle/>
          <a:p>
            <a:r>
              <a:rPr lang="en-GB" dirty="0" smtClean="0"/>
              <a:t>Liz </a:t>
            </a:r>
            <a:r>
              <a:rPr lang="en-GB" dirty="0" err="1" smtClean="0"/>
              <a:t>Holbird</a:t>
            </a:r>
            <a:r>
              <a:rPr lang="en-GB" dirty="0" smtClean="0"/>
              <a:t>, Chair of Governors</a:t>
            </a:r>
          </a:p>
          <a:p>
            <a:r>
              <a:rPr lang="en-GB" dirty="0" smtClean="0"/>
              <a:t>Nina Mosses, Chair of PTA</a:t>
            </a:r>
          </a:p>
          <a:p>
            <a:r>
              <a:rPr lang="en-GB" dirty="0" smtClean="0"/>
              <a:t>Emma and Nicky, Treetops club</a:t>
            </a:r>
            <a:endParaRPr lang="en-GB" dirty="0"/>
          </a:p>
        </p:txBody>
      </p:sp>
      <p:pic>
        <p:nvPicPr>
          <p:cNvPr id="4" name="Picture 3">
            <a:extLst>
              <a:ext uri="{FF2B5EF4-FFF2-40B4-BE49-F238E27FC236}">
                <a16:creationId xmlns:a16="http://schemas.microsoft.com/office/drawing/2014/main" id="{A7013E8E-4104-4865-9176-5CAE81CFB660}"/>
              </a:ext>
            </a:extLst>
          </p:cNvPr>
          <p:cNvPicPr>
            <a:picLocks noChangeAspect="1"/>
          </p:cNvPicPr>
          <p:nvPr/>
        </p:nvPicPr>
        <p:blipFill>
          <a:blip r:embed="rId2"/>
          <a:stretch>
            <a:fillRect/>
          </a:stretch>
        </p:blipFill>
        <p:spPr>
          <a:xfrm>
            <a:off x="10736728" y="114940"/>
            <a:ext cx="1285875"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7013E8E-4104-4865-9176-5CAE81CFB660}"/>
              </a:ext>
            </a:extLst>
          </p:cNvPr>
          <p:cNvPicPr>
            <a:picLocks noChangeAspect="1"/>
          </p:cNvPicPr>
          <p:nvPr/>
        </p:nvPicPr>
        <p:blipFill>
          <a:blip r:embed="rId2"/>
          <a:stretch>
            <a:fillRect/>
          </a:stretch>
        </p:blipFill>
        <p:spPr>
          <a:xfrm>
            <a:off x="282088" y="114940"/>
            <a:ext cx="1285875"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320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1395" b="7399"/>
          <a:stretch/>
        </p:blipFill>
        <p:spPr>
          <a:xfrm>
            <a:off x="4467507" y="93045"/>
            <a:ext cx="2061690" cy="2743200"/>
          </a:xfrm>
          <a:prstGeom prst="rect">
            <a:avLst/>
          </a:prstGeom>
        </p:spPr>
      </p:pic>
      <p:sp>
        <p:nvSpPr>
          <p:cNvPr id="3" name="Content Placeholder 2"/>
          <p:cNvSpPr>
            <a:spLocks noGrp="1"/>
          </p:cNvSpPr>
          <p:nvPr>
            <p:ph idx="1"/>
          </p:nvPr>
        </p:nvSpPr>
        <p:spPr>
          <a:xfrm>
            <a:off x="129478" y="2524275"/>
            <a:ext cx="6089763" cy="5231678"/>
          </a:xfrm>
        </p:spPr>
        <p:txBody>
          <a:bodyPr>
            <a:normAutofit/>
          </a:bodyPr>
          <a:lstStyle/>
          <a:p>
            <a:pPr marL="0" indent="0">
              <a:buNone/>
            </a:pPr>
            <a:r>
              <a:rPr lang="en-GB" sz="2000" dirty="0">
                <a:solidFill>
                  <a:srgbClr val="00B050"/>
                </a:solidFill>
              </a:rPr>
              <a:t>More about me…</a:t>
            </a:r>
          </a:p>
          <a:p>
            <a:r>
              <a:rPr lang="en-GB" sz="2000" dirty="0" smtClean="0"/>
              <a:t>I lead EYFS and KS1 at Grayshott. I </a:t>
            </a:r>
            <a:r>
              <a:rPr lang="en-GB" sz="2000" dirty="0"/>
              <a:t>have been a teacher for </a:t>
            </a:r>
            <a:r>
              <a:rPr lang="en-GB" sz="2000" dirty="0" smtClean="0"/>
              <a:t>12 </a:t>
            </a:r>
            <a:r>
              <a:rPr lang="en-GB" sz="2000" dirty="0"/>
              <a:t>years, working across nursery, </a:t>
            </a:r>
            <a:r>
              <a:rPr lang="en-GB" sz="2000" dirty="0" smtClean="0"/>
              <a:t>reception, Year 1,2 and even Year 5. My passion is Children`s Books and I also lead English at Grayshott.</a:t>
            </a:r>
          </a:p>
          <a:p>
            <a:r>
              <a:rPr lang="en-GB" sz="2000" dirty="0" smtClean="0"/>
              <a:t>I believe that Reception is the most important year – we get children excited about learning and we build their confidence so that they can achieve anything they set their mind to.</a:t>
            </a:r>
          </a:p>
          <a:p>
            <a:r>
              <a:rPr lang="en-GB" sz="2000" dirty="0" smtClean="0"/>
              <a:t>I believe that all learning should have a purpose. In Red class we plan parties for the Tiger who came to tea, write recipes for mud pies, design cages to catch the colour monster and use our math skills to run a class sweet shop!</a:t>
            </a:r>
            <a:endParaRPr lang="en-GB" sz="2000" dirty="0"/>
          </a:p>
          <a:p>
            <a:pPr marL="0" indent="0">
              <a:buNone/>
            </a:pPr>
            <a:endParaRPr lang="en-GB" dirty="0"/>
          </a:p>
        </p:txBody>
      </p:sp>
      <p:sp>
        <p:nvSpPr>
          <p:cNvPr id="8" name="TextBox 7">
            <a:extLst>
              <a:ext uri="{FF2B5EF4-FFF2-40B4-BE49-F238E27FC236}">
                <a16:creationId xmlns:a16="http://schemas.microsoft.com/office/drawing/2014/main" id="{76400806-D402-4530-B51E-2A8C15597944}"/>
              </a:ext>
            </a:extLst>
          </p:cNvPr>
          <p:cNvSpPr txBox="1"/>
          <p:nvPr/>
        </p:nvSpPr>
        <p:spPr>
          <a:xfrm>
            <a:off x="6649647" y="93045"/>
            <a:ext cx="5066791" cy="6186309"/>
          </a:xfrm>
          <a:prstGeom prst="rect">
            <a:avLst/>
          </a:prstGeom>
          <a:noFill/>
          <a:ln w="85725">
            <a:solidFill>
              <a:srgbClr val="00B050"/>
            </a:solidFill>
          </a:ln>
        </p:spPr>
        <p:txBody>
          <a:bodyPr wrap="square" rtlCol="0">
            <a:spAutoFit/>
          </a:bodyPr>
          <a:lstStyle/>
          <a:p>
            <a:r>
              <a:rPr lang="en-GB" b="1" dirty="0">
                <a:solidFill>
                  <a:srgbClr val="00B050"/>
                </a:solidFill>
                <a:latin typeface="+mj-lt"/>
              </a:rPr>
              <a:t>Fun Facts: </a:t>
            </a:r>
          </a:p>
          <a:p>
            <a:r>
              <a:rPr lang="en-GB" b="1" dirty="0" smtClean="0">
                <a:solidFill>
                  <a:srgbClr val="00B050"/>
                </a:solidFill>
                <a:latin typeface="+mj-lt"/>
              </a:rPr>
              <a:t>I love animals, dressing up, drama, dancing and holidays.</a:t>
            </a:r>
          </a:p>
          <a:p>
            <a:endParaRPr lang="en-GB" b="1" dirty="0">
              <a:solidFill>
                <a:srgbClr val="00B050"/>
              </a:solidFill>
              <a:latin typeface="+mj-lt"/>
            </a:endParaRPr>
          </a:p>
          <a:p>
            <a:r>
              <a:rPr lang="en-GB" b="1" dirty="0">
                <a:solidFill>
                  <a:srgbClr val="00B050"/>
                </a:solidFill>
                <a:latin typeface="+mj-lt"/>
              </a:rPr>
              <a:t>My favourite book is </a:t>
            </a:r>
            <a:r>
              <a:rPr lang="en-GB" b="1" dirty="0" smtClean="0">
                <a:solidFill>
                  <a:srgbClr val="00B050"/>
                </a:solidFill>
                <a:latin typeface="+mj-lt"/>
              </a:rPr>
              <a:t>“Bad Cat” by Nicola Byrne and all </a:t>
            </a:r>
            <a:r>
              <a:rPr lang="en-GB" b="1" dirty="0" err="1" smtClean="0">
                <a:solidFill>
                  <a:srgbClr val="00B050"/>
                </a:solidFill>
                <a:latin typeface="+mj-lt"/>
              </a:rPr>
              <a:t>Mog</a:t>
            </a:r>
            <a:r>
              <a:rPr lang="en-GB" b="1" dirty="0" smtClean="0">
                <a:solidFill>
                  <a:srgbClr val="00B050"/>
                </a:solidFill>
                <a:latin typeface="+mj-lt"/>
              </a:rPr>
              <a:t> books by the amazing Judith Kerr (any stories involving naughty pets!) I have a cat called Betty.</a:t>
            </a:r>
          </a:p>
          <a:p>
            <a:endParaRPr lang="en-GB" b="1" dirty="0">
              <a:solidFill>
                <a:srgbClr val="00B050"/>
              </a:solidFill>
              <a:latin typeface="+mj-lt"/>
            </a:endParaRPr>
          </a:p>
          <a:p>
            <a:r>
              <a:rPr lang="en-GB" b="1" dirty="0" smtClean="0">
                <a:solidFill>
                  <a:srgbClr val="00B050"/>
                </a:solidFill>
                <a:latin typeface="+mj-lt"/>
              </a:rPr>
              <a:t>I love Frozen and The Wizard of Oz.</a:t>
            </a:r>
          </a:p>
          <a:p>
            <a:endParaRPr lang="en-GB" b="1" dirty="0">
              <a:solidFill>
                <a:srgbClr val="00B050"/>
              </a:solidFill>
              <a:latin typeface="+mj-lt"/>
            </a:endParaRPr>
          </a:p>
          <a:p>
            <a:endParaRPr lang="en-GB" b="1" dirty="0" smtClean="0">
              <a:solidFill>
                <a:srgbClr val="00B050"/>
              </a:solidFill>
              <a:latin typeface="+mj-lt"/>
            </a:endParaRPr>
          </a:p>
          <a:p>
            <a:r>
              <a:rPr lang="en-GB" b="1" dirty="0" smtClean="0">
                <a:solidFill>
                  <a:srgbClr val="00B050"/>
                </a:solidFill>
                <a:latin typeface="+mj-lt"/>
              </a:rPr>
              <a:t>My </a:t>
            </a:r>
            <a:r>
              <a:rPr lang="en-GB" b="1" dirty="0">
                <a:solidFill>
                  <a:srgbClr val="00B050"/>
                </a:solidFill>
                <a:latin typeface="+mj-lt"/>
              </a:rPr>
              <a:t>favourite food </a:t>
            </a:r>
            <a:r>
              <a:rPr lang="en-GB" b="1" dirty="0" smtClean="0">
                <a:solidFill>
                  <a:srgbClr val="00B050"/>
                </a:solidFill>
                <a:latin typeface="+mj-lt"/>
              </a:rPr>
              <a:t>is…anything spicy!</a:t>
            </a:r>
          </a:p>
          <a:p>
            <a:endParaRPr lang="en-GB" b="1" dirty="0">
              <a:solidFill>
                <a:srgbClr val="00B050"/>
              </a:solidFill>
              <a:latin typeface="+mj-lt"/>
            </a:endParaRPr>
          </a:p>
          <a:p>
            <a:r>
              <a:rPr lang="en-GB" b="1" dirty="0" smtClean="0">
                <a:solidFill>
                  <a:srgbClr val="00B050"/>
                </a:solidFill>
                <a:latin typeface="+mj-lt"/>
              </a:rPr>
              <a:t>I </a:t>
            </a:r>
            <a:r>
              <a:rPr lang="en-GB" b="1" dirty="0">
                <a:solidFill>
                  <a:srgbClr val="00B050"/>
                </a:solidFill>
                <a:latin typeface="+mj-lt"/>
              </a:rPr>
              <a:t>have two </a:t>
            </a:r>
            <a:r>
              <a:rPr lang="en-GB" b="1" dirty="0" smtClean="0">
                <a:solidFill>
                  <a:srgbClr val="00B050"/>
                </a:solidFill>
                <a:latin typeface="+mj-lt"/>
              </a:rPr>
              <a:t>children</a:t>
            </a:r>
            <a:r>
              <a:rPr lang="en-GB" b="1" dirty="0">
                <a:solidFill>
                  <a:srgbClr val="00B050"/>
                </a:solidFill>
                <a:latin typeface="+mj-lt"/>
              </a:rPr>
              <a:t> </a:t>
            </a:r>
            <a:r>
              <a:rPr lang="en-GB" b="1" dirty="0" smtClean="0">
                <a:solidFill>
                  <a:srgbClr val="00B050"/>
                </a:solidFill>
                <a:latin typeface="+mj-lt"/>
              </a:rPr>
              <a:t>who are 1 and 4 (next month.)</a:t>
            </a:r>
          </a:p>
          <a:p>
            <a:endParaRPr lang="en-GB" b="1" dirty="0">
              <a:solidFill>
                <a:srgbClr val="00B050"/>
              </a:solidFill>
              <a:latin typeface="+mj-lt"/>
            </a:endParaRPr>
          </a:p>
          <a:p>
            <a:r>
              <a:rPr lang="en-GB" b="1" dirty="0">
                <a:solidFill>
                  <a:srgbClr val="00B050"/>
                </a:solidFill>
                <a:latin typeface="+mj-lt"/>
              </a:rPr>
              <a:t>My </a:t>
            </a:r>
            <a:r>
              <a:rPr lang="en-GB" b="1" dirty="0" smtClean="0">
                <a:solidFill>
                  <a:srgbClr val="00B050"/>
                </a:solidFill>
                <a:latin typeface="+mj-lt"/>
              </a:rPr>
              <a:t>family are Greek Cypriot and I miss being able to visit them. I can`t speak Greek but I can get involved with Greek dancing!</a:t>
            </a:r>
          </a:p>
          <a:p>
            <a:endParaRPr lang="en-GB" b="1" dirty="0" smtClean="0">
              <a:solidFill>
                <a:srgbClr val="00B050"/>
              </a:solidFill>
              <a:latin typeface="+mj-lt"/>
            </a:endParaRPr>
          </a:p>
          <a:p>
            <a:r>
              <a:rPr lang="en-GB" b="1" dirty="0" smtClean="0">
                <a:solidFill>
                  <a:srgbClr val="00B050"/>
                </a:solidFill>
                <a:latin typeface="+mj-lt"/>
              </a:rPr>
              <a:t>I worked in America as a Dance Teacher when I was (a lot )younger but I still love to bring dance to my teaching. </a:t>
            </a:r>
            <a:endParaRPr lang="en-GB" b="1" dirty="0">
              <a:solidFill>
                <a:srgbClr val="00B050"/>
              </a:solidFill>
              <a:latin typeface="+mj-lt"/>
            </a:endParaRPr>
          </a:p>
        </p:txBody>
      </p:sp>
      <p:sp>
        <p:nvSpPr>
          <p:cNvPr id="6" name="Speech Bubble: Oval 5">
            <a:extLst>
              <a:ext uri="{FF2B5EF4-FFF2-40B4-BE49-F238E27FC236}">
                <a16:creationId xmlns:a16="http://schemas.microsoft.com/office/drawing/2014/main" id="{C1121E61-46E6-43CF-A419-2C83212D985C}"/>
              </a:ext>
            </a:extLst>
          </p:cNvPr>
          <p:cNvSpPr/>
          <p:nvPr/>
        </p:nvSpPr>
        <p:spPr>
          <a:xfrm rot="15921846">
            <a:off x="1658605" y="-478280"/>
            <a:ext cx="1960585" cy="3166672"/>
          </a:xfrm>
          <a:prstGeom prst="wedgeEllipseCallout">
            <a:avLst>
              <a:gd name="adj1" fmla="val -1210"/>
              <a:gd name="adj2" fmla="val 78098"/>
            </a:avLst>
          </a:prstGeom>
          <a:solidFill>
            <a:srgbClr val="FF7C80"/>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ECB1F95-A67E-4227-962F-F0908319AE5E}"/>
              </a:ext>
            </a:extLst>
          </p:cNvPr>
          <p:cNvSpPr txBox="1"/>
          <p:nvPr/>
        </p:nvSpPr>
        <p:spPr>
          <a:xfrm>
            <a:off x="1782969" y="510181"/>
            <a:ext cx="1762630" cy="1169551"/>
          </a:xfrm>
          <a:prstGeom prst="rect">
            <a:avLst/>
          </a:prstGeom>
          <a:solidFill>
            <a:srgbClr val="FF7C80"/>
          </a:solidFill>
        </p:spPr>
        <p:txBody>
          <a:bodyPr wrap="square" rtlCol="0">
            <a:spAutoFit/>
          </a:bodyPr>
          <a:lstStyle/>
          <a:p>
            <a:pPr algn="ctr"/>
            <a:r>
              <a:rPr lang="en-GB" sz="1400" dirty="0" smtClean="0">
                <a:latin typeface="+mj-lt"/>
              </a:rPr>
              <a:t>Hi everyone!</a:t>
            </a:r>
            <a:endParaRPr lang="en-GB" sz="1400" dirty="0">
              <a:latin typeface="+mj-lt"/>
            </a:endParaRPr>
          </a:p>
          <a:p>
            <a:pPr algn="ctr"/>
            <a:r>
              <a:rPr lang="en-GB" sz="1400" dirty="0">
                <a:latin typeface="+mj-lt"/>
              </a:rPr>
              <a:t>My name is </a:t>
            </a:r>
            <a:r>
              <a:rPr lang="en-GB" sz="1400" dirty="0" smtClean="0">
                <a:latin typeface="+mj-lt"/>
              </a:rPr>
              <a:t>Mrs Tickner  </a:t>
            </a:r>
            <a:r>
              <a:rPr lang="en-GB" sz="1400" dirty="0">
                <a:latin typeface="+mj-lt"/>
              </a:rPr>
              <a:t>and </a:t>
            </a:r>
            <a:r>
              <a:rPr lang="en-GB" sz="1400" dirty="0" smtClean="0">
                <a:latin typeface="+mj-lt"/>
              </a:rPr>
              <a:t>I</a:t>
            </a:r>
            <a:r>
              <a:rPr lang="en-GB" sz="1400" dirty="0">
                <a:latin typeface="+mj-lt"/>
              </a:rPr>
              <a:t> </a:t>
            </a:r>
            <a:r>
              <a:rPr lang="en-GB" sz="1400" dirty="0" smtClean="0">
                <a:latin typeface="+mj-lt"/>
              </a:rPr>
              <a:t>am very excited to be teaching you in September</a:t>
            </a:r>
            <a:endParaRPr lang="en-GB" sz="1400" dirty="0">
              <a:latin typeface="+mj-lt"/>
            </a:endParaRPr>
          </a:p>
        </p:txBody>
      </p:sp>
      <p:pic>
        <p:nvPicPr>
          <p:cNvPr id="4" name="Picture 3"/>
          <p:cNvPicPr>
            <a:picLocks noChangeAspect="1"/>
          </p:cNvPicPr>
          <p:nvPr/>
        </p:nvPicPr>
        <p:blipFill>
          <a:blip r:embed="rId3"/>
          <a:stretch>
            <a:fillRect/>
          </a:stretch>
        </p:blipFill>
        <p:spPr>
          <a:xfrm>
            <a:off x="10258207" y="2078183"/>
            <a:ext cx="551307" cy="551307"/>
          </a:xfrm>
          <a:prstGeom prst="rect">
            <a:avLst/>
          </a:prstGeom>
        </p:spPr>
      </p:pic>
      <p:pic>
        <p:nvPicPr>
          <p:cNvPr id="5" name="Picture 4"/>
          <p:cNvPicPr>
            <a:picLocks noChangeAspect="1"/>
          </p:cNvPicPr>
          <p:nvPr/>
        </p:nvPicPr>
        <p:blipFill>
          <a:blip r:embed="rId4"/>
          <a:stretch>
            <a:fillRect/>
          </a:stretch>
        </p:blipFill>
        <p:spPr>
          <a:xfrm>
            <a:off x="10180724" y="2772301"/>
            <a:ext cx="1285195" cy="550798"/>
          </a:xfrm>
          <a:prstGeom prst="rect">
            <a:avLst/>
          </a:prstGeom>
        </p:spPr>
      </p:pic>
      <p:pic>
        <p:nvPicPr>
          <p:cNvPr id="14" name="Picture 13"/>
          <p:cNvPicPr>
            <a:picLocks noChangeAspect="1"/>
          </p:cNvPicPr>
          <p:nvPr/>
        </p:nvPicPr>
        <p:blipFill>
          <a:blip r:embed="rId5"/>
          <a:stretch>
            <a:fillRect/>
          </a:stretch>
        </p:blipFill>
        <p:spPr>
          <a:xfrm>
            <a:off x="7622901" y="2568945"/>
            <a:ext cx="1093587" cy="612409"/>
          </a:xfrm>
          <a:prstGeom prst="rect">
            <a:avLst/>
          </a:prstGeom>
        </p:spPr>
      </p:pic>
      <p:pic>
        <p:nvPicPr>
          <p:cNvPr id="15" name="Picture 14"/>
          <p:cNvPicPr>
            <a:picLocks noChangeAspect="1"/>
          </p:cNvPicPr>
          <p:nvPr/>
        </p:nvPicPr>
        <p:blipFill>
          <a:blip r:embed="rId6"/>
          <a:stretch>
            <a:fillRect/>
          </a:stretch>
        </p:blipFill>
        <p:spPr>
          <a:xfrm>
            <a:off x="10205894" y="4794608"/>
            <a:ext cx="933161" cy="534132"/>
          </a:xfrm>
          <a:prstGeom prst="rect">
            <a:avLst/>
          </a:prstGeom>
        </p:spPr>
      </p:pic>
    </p:spTree>
    <p:extLst>
      <p:ext uri="{BB962C8B-B14F-4D97-AF65-F5344CB8AC3E}">
        <p14:creationId xmlns:p14="http://schemas.microsoft.com/office/powerpoint/2010/main" val="3935674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49" y="2762009"/>
            <a:ext cx="6089763" cy="5231678"/>
          </a:xfrm>
        </p:spPr>
        <p:txBody>
          <a:bodyPr>
            <a:normAutofit/>
          </a:bodyPr>
          <a:lstStyle/>
          <a:p>
            <a:pPr marL="0" indent="0">
              <a:buNone/>
            </a:pPr>
            <a:r>
              <a:rPr lang="en-GB" sz="2000" dirty="0">
                <a:solidFill>
                  <a:srgbClr val="00B050"/>
                </a:solidFill>
              </a:rPr>
              <a:t>More about me…</a:t>
            </a:r>
          </a:p>
          <a:p>
            <a:r>
              <a:rPr lang="en-GB" sz="2000" dirty="0"/>
              <a:t>I have been a teacher for </a:t>
            </a:r>
            <a:r>
              <a:rPr lang="en-GB" sz="2000" dirty="0" smtClean="0"/>
              <a:t>7 </a:t>
            </a:r>
            <a:r>
              <a:rPr lang="en-GB" sz="2000" dirty="0"/>
              <a:t>years, working across nursery, reception and year 1. </a:t>
            </a:r>
          </a:p>
          <a:p>
            <a:r>
              <a:rPr lang="en-GB" sz="2000" dirty="0"/>
              <a:t>I am passionate about the early years curriculum and believe that high quality play and provision enables children to learn at the highest level. </a:t>
            </a:r>
          </a:p>
          <a:p>
            <a:r>
              <a:rPr lang="en-GB" sz="2000" dirty="0"/>
              <a:t>Through my role and a teacher and as a mum of two, I know that our children are often our teachers too! I look forward to learning with your child in reception and working in partnership with parents and carers. </a:t>
            </a:r>
          </a:p>
          <a:p>
            <a:r>
              <a:rPr lang="en-GB" sz="2000" dirty="0"/>
              <a:t>There will also be Mrs York in Red Class who is an experienced Learning Support Assistant.</a:t>
            </a:r>
          </a:p>
          <a:p>
            <a:endParaRPr lang="en-GB" dirty="0"/>
          </a:p>
        </p:txBody>
      </p:sp>
      <p:sp>
        <p:nvSpPr>
          <p:cNvPr id="8" name="TextBox 7">
            <a:extLst>
              <a:ext uri="{FF2B5EF4-FFF2-40B4-BE49-F238E27FC236}">
                <a16:creationId xmlns:a16="http://schemas.microsoft.com/office/drawing/2014/main" id="{76400806-D402-4530-B51E-2A8C15597944}"/>
              </a:ext>
            </a:extLst>
          </p:cNvPr>
          <p:cNvSpPr txBox="1"/>
          <p:nvPr/>
        </p:nvSpPr>
        <p:spPr>
          <a:xfrm>
            <a:off x="7028660" y="117693"/>
            <a:ext cx="5066791" cy="6463308"/>
          </a:xfrm>
          <a:prstGeom prst="rect">
            <a:avLst/>
          </a:prstGeom>
          <a:noFill/>
          <a:ln w="85725">
            <a:solidFill>
              <a:srgbClr val="00B050"/>
            </a:solidFill>
          </a:ln>
        </p:spPr>
        <p:txBody>
          <a:bodyPr wrap="square" rtlCol="0">
            <a:spAutoFit/>
          </a:bodyPr>
          <a:lstStyle/>
          <a:p>
            <a:r>
              <a:rPr lang="en-GB" b="1" dirty="0">
                <a:solidFill>
                  <a:srgbClr val="00B050"/>
                </a:solidFill>
                <a:latin typeface="+mj-lt"/>
              </a:rPr>
              <a:t>Fun Facts: </a:t>
            </a:r>
          </a:p>
          <a:p>
            <a:endParaRPr lang="en-GB" b="1" dirty="0">
              <a:solidFill>
                <a:srgbClr val="00B050"/>
              </a:solidFill>
              <a:latin typeface="+mj-lt"/>
            </a:endParaRPr>
          </a:p>
          <a:p>
            <a:r>
              <a:rPr lang="en-GB" b="1" dirty="0">
                <a:solidFill>
                  <a:srgbClr val="00B050"/>
                </a:solidFill>
                <a:latin typeface="+mj-lt"/>
              </a:rPr>
              <a:t>I love reading, silly voices, dancing, painting, walking in the woods and singing! </a:t>
            </a:r>
          </a:p>
          <a:p>
            <a:endParaRPr lang="en-GB" b="1" dirty="0">
              <a:solidFill>
                <a:srgbClr val="00B050"/>
              </a:solidFill>
              <a:latin typeface="+mj-lt"/>
            </a:endParaRPr>
          </a:p>
          <a:p>
            <a:r>
              <a:rPr lang="en-GB" b="1" dirty="0">
                <a:solidFill>
                  <a:srgbClr val="00B050"/>
                </a:solidFill>
                <a:latin typeface="+mj-lt"/>
              </a:rPr>
              <a:t>My favourite book is ‘Stuck’ by Oliver Jeffers and ‘Zog’ by the amazing Julia Donaldson.</a:t>
            </a:r>
          </a:p>
          <a:p>
            <a:endParaRPr lang="en-GB" b="1" dirty="0">
              <a:solidFill>
                <a:srgbClr val="00B050"/>
              </a:solidFill>
              <a:latin typeface="+mj-lt"/>
            </a:endParaRPr>
          </a:p>
          <a:p>
            <a:r>
              <a:rPr lang="en-GB" b="1" dirty="0">
                <a:solidFill>
                  <a:srgbClr val="00B050"/>
                </a:solidFill>
                <a:latin typeface="+mj-lt"/>
              </a:rPr>
              <a:t>At the moment, I am listening to lots of Moana.</a:t>
            </a:r>
          </a:p>
          <a:p>
            <a:endParaRPr lang="en-GB" b="1" dirty="0">
              <a:solidFill>
                <a:srgbClr val="00B050"/>
              </a:solidFill>
              <a:latin typeface="+mj-lt"/>
            </a:endParaRPr>
          </a:p>
          <a:p>
            <a:r>
              <a:rPr lang="en-GB" b="1" dirty="0">
                <a:solidFill>
                  <a:srgbClr val="00B050"/>
                </a:solidFill>
                <a:latin typeface="+mj-lt"/>
              </a:rPr>
              <a:t>‘Mater’ from Cars makes me laugh.</a:t>
            </a:r>
          </a:p>
          <a:p>
            <a:endParaRPr lang="en-GB" b="1" dirty="0">
              <a:solidFill>
                <a:srgbClr val="00B050"/>
              </a:solidFill>
              <a:latin typeface="+mj-lt"/>
            </a:endParaRPr>
          </a:p>
          <a:p>
            <a:r>
              <a:rPr lang="en-GB" b="1" dirty="0">
                <a:solidFill>
                  <a:srgbClr val="00B050"/>
                </a:solidFill>
                <a:latin typeface="+mj-lt"/>
              </a:rPr>
              <a:t>My favourite food is…ALL FOOD! </a:t>
            </a:r>
          </a:p>
          <a:p>
            <a:endParaRPr lang="en-GB" b="1" dirty="0">
              <a:solidFill>
                <a:srgbClr val="00B050"/>
              </a:solidFill>
              <a:latin typeface="+mj-lt"/>
            </a:endParaRPr>
          </a:p>
          <a:p>
            <a:r>
              <a:rPr lang="en-GB" b="1" dirty="0">
                <a:solidFill>
                  <a:srgbClr val="00B050"/>
                </a:solidFill>
                <a:latin typeface="+mj-lt"/>
              </a:rPr>
              <a:t>I have two </a:t>
            </a:r>
            <a:r>
              <a:rPr lang="en-GB" b="1" dirty="0" smtClean="0">
                <a:solidFill>
                  <a:srgbClr val="00B050"/>
                </a:solidFill>
                <a:latin typeface="+mj-lt"/>
              </a:rPr>
              <a:t>children, 5 and nearly 3. </a:t>
            </a:r>
            <a:endParaRPr lang="en-GB" b="1" dirty="0">
              <a:solidFill>
                <a:srgbClr val="00B050"/>
              </a:solidFill>
              <a:latin typeface="+mj-lt"/>
            </a:endParaRPr>
          </a:p>
          <a:p>
            <a:endParaRPr lang="en-GB" b="1" dirty="0">
              <a:solidFill>
                <a:srgbClr val="00B050"/>
              </a:solidFill>
              <a:latin typeface="+mj-lt"/>
            </a:endParaRPr>
          </a:p>
          <a:p>
            <a:r>
              <a:rPr lang="en-GB" b="1" dirty="0">
                <a:solidFill>
                  <a:srgbClr val="00B050"/>
                </a:solidFill>
                <a:latin typeface="+mj-lt"/>
              </a:rPr>
              <a:t>My family are Irish and growing up I was a national champion Irish dancer. </a:t>
            </a:r>
            <a:r>
              <a:rPr lang="en-GB" b="1" dirty="0" smtClean="0">
                <a:solidFill>
                  <a:srgbClr val="00B050"/>
                </a:solidFill>
                <a:latin typeface="+mj-lt"/>
              </a:rPr>
              <a:t>We always have fun learning some Irish dancing on St. Patrick’s Day! </a:t>
            </a:r>
          </a:p>
          <a:p>
            <a:endParaRPr lang="en-GB" b="1" dirty="0">
              <a:solidFill>
                <a:srgbClr val="00B050"/>
              </a:solidFill>
              <a:latin typeface="+mj-lt"/>
            </a:endParaRPr>
          </a:p>
          <a:p>
            <a:r>
              <a:rPr lang="en-GB" b="1" dirty="0">
                <a:solidFill>
                  <a:srgbClr val="00B050"/>
                </a:solidFill>
                <a:latin typeface="+mj-lt"/>
              </a:rPr>
              <a:t>During lockdown we were lucky enough to get to the top of our local allotment waiting list. Any gardening tips are welcome. </a:t>
            </a:r>
          </a:p>
        </p:txBody>
      </p:sp>
      <p:pic>
        <p:nvPicPr>
          <p:cNvPr id="9" name="Picture 8">
            <a:extLst>
              <a:ext uri="{FF2B5EF4-FFF2-40B4-BE49-F238E27FC236}">
                <a16:creationId xmlns:a16="http://schemas.microsoft.com/office/drawing/2014/main" id="{52E13C43-864D-4C7D-8493-B00C23104440}"/>
              </a:ext>
            </a:extLst>
          </p:cNvPr>
          <p:cNvPicPr>
            <a:picLocks noChangeAspect="1"/>
          </p:cNvPicPr>
          <p:nvPr/>
        </p:nvPicPr>
        <p:blipFill>
          <a:blip r:embed="rId2"/>
          <a:stretch>
            <a:fillRect/>
          </a:stretch>
        </p:blipFill>
        <p:spPr>
          <a:xfrm>
            <a:off x="10279648" y="3131125"/>
            <a:ext cx="864969" cy="719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15AB59C5-537E-4191-B8F8-D3B679B9F87C}"/>
              </a:ext>
            </a:extLst>
          </p:cNvPr>
          <p:cNvPicPr>
            <a:picLocks noChangeAspect="1"/>
          </p:cNvPicPr>
          <p:nvPr/>
        </p:nvPicPr>
        <p:blipFill>
          <a:blip r:embed="rId3"/>
          <a:stretch>
            <a:fillRect/>
          </a:stretch>
        </p:blipFill>
        <p:spPr>
          <a:xfrm>
            <a:off x="10970706" y="2670138"/>
            <a:ext cx="814924" cy="626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9D7F9E6-28E6-43EF-A3CC-247F58B725C9}"/>
              </a:ext>
            </a:extLst>
          </p:cNvPr>
          <p:cNvPicPr>
            <a:picLocks noChangeAspect="1"/>
          </p:cNvPicPr>
          <p:nvPr/>
        </p:nvPicPr>
        <p:blipFill>
          <a:blip r:embed="rId4"/>
          <a:stretch>
            <a:fillRect/>
          </a:stretch>
        </p:blipFill>
        <p:spPr>
          <a:xfrm>
            <a:off x="11499584" y="1784067"/>
            <a:ext cx="578857" cy="813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7606F08E-D506-4B24-93FB-5900549AADD0}"/>
              </a:ext>
            </a:extLst>
          </p:cNvPr>
          <p:cNvPicPr>
            <a:picLocks noChangeAspect="1"/>
          </p:cNvPicPr>
          <p:nvPr/>
        </p:nvPicPr>
        <p:blipFill>
          <a:blip r:embed="rId5"/>
          <a:stretch>
            <a:fillRect/>
          </a:stretch>
        </p:blipFill>
        <p:spPr>
          <a:xfrm>
            <a:off x="10576243" y="1784067"/>
            <a:ext cx="634246" cy="575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931F22D-F1B0-412A-9E8B-6F94143466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94" t="8714" r="12170"/>
          <a:stretch/>
        </p:blipFill>
        <p:spPr>
          <a:xfrm>
            <a:off x="3981129" y="822388"/>
            <a:ext cx="2334771" cy="2308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Oval 5">
            <a:extLst>
              <a:ext uri="{FF2B5EF4-FFF2-40B4-BE49-F238E27FC236}">
                <a16:creationId xmlns:a16="http://schemas.microsoft.com/office/drawing/2014/main" id="{C1121E61-46E6-43CF-A419-2C83212D985C}"/>
              </a:ext>
            </a:extLst>
          </p:cNvPr>
          <p:cNvSpPr/>
          <p:nvPr/>
        </p:nvSpPr>
        <p:spPr>
          <a:xfrm rot="15921846">
            <a:off x="1369898" y="-165214"/>
            <a:ext cx="2588772" cy="3166672"/>
          </a:xfrm>
          <a:prstGeom prst="wedgeEllipseCallout">
            <a:avLst/>
          </a:prstGeom>
          <a:solidFill>
            <a:srgbClr val="FF7C80"/>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ECB1F95-A67E-4227-962F-F0908319AE5E}"/>
              </a:ext>
            </a:extLst>
          </p:cNvPr>
          <p:cNvSpPr txBox="1"/>
          <p:nvPr/>
        </p:nvSpPr>
        <p:spPr>
          <a:xfrm>
            <a:off x="1782969" y="510181"/>
            <a:ext cx="1762630" cy="1815882"/>
          </a:xfrm>
          <a:prstGeom prst="rect">
            <a:avLst/>
          </a:prstGeom>
          <a:solidFill>
            <a:srgbClr val="FF7C80"/>
          </a:solidFill>
        </p:spPr>
        <p:txBody>
          <a:bodyPr wrap="square" rtlCol="0">
            <a:spAutoFit/>
          </a:bodyPr>
          <a:lstStyle/>
          <a:p>
            <a:pPr algn="ctr"/>
            <a:r>
              <a:rPr lang="en-GB" sz="1400" dirty="0">
                <a:latin typeface="+mj-lt"/>
              </a:rPr>
              <a:t>Hello and welcome to Red Class!</a:t>
            </a:r>
          </a:p>
          <a:p>
            <a:pPr algn="ctr"/>
            <a:endParaRPr lang="en-GB" sz="1400" dirty="0">
              <a:latin typeface="+mj-lt"/>
            </a:endParaRPr>
          </a:p>
          <a:p>
            <a:pPr algn="ctr"/>
            <a:r>
              <a:rPr lang="en-GB" sz="1400" dirty="0">
                <a:latin typeface="+mj-lt"/>
              </a:rPr>
              <a:t>My name is Mrs Benson-Breen and I’ll be your teacher next year. I can’t wait to meet you all. </a:t>
            </a:r>
          </a:p>
        </p:txBody>
      </p:sp>
    </p:spTree>
    <p:extLst>
      <p:ext uri="{BB962C8B-B14F-4D97-AF65-F5344CB8AC3E}">
        <p14:creationId xmlns:p14="http://schemas.microsoft.com/office/powerpoint/2010/main" val="175010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81FB43F0-C98F-4734-9D63-83BC91C11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941968" y="949527"/>
            <a:ext cx="3368180" cy="2526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Oval 3">
            <a:extLst>
              <a:ext uri="{FF2B5EF4-FFF2-40B4-BE49-F238E27FC236}">
                <a16:creationId xmlns:a16="http://schemas.microsoft.com/office/drawing/2014/main" id="{AAA73FDB-3322-45A2-91E8-727D4B53D02C}"/>
              </a:ext>
            </a:extLst>
          </p:cNvPr>
          <p:cNvSpPr/>
          <p:nvPr/>
        </p:nvSpPr>
        <p:spPr>
          <a:xfrm rot="15921846">
            <a:off x="6540725" y="32230"/>
            <a:ext cx="2924092" cy="3588946"/>
          </a:xfrm>
          <a:prstGeom prst="wedgeEllipseCallout">
            <a:avLst/>
          </a:prstGeom>
          <a:solidFill>
            <a:srgbClr val="FF7C80"/>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8A57B5E-E04F-418B-BF60-27E02CFB8D3B}"/>
              </a:ext>
            </a:extLst>
          </p:cNvPr>
          <p:cNvSpPr txBox="1"/>
          <p:nvPr/>
        </p:nvSpPr>
        <p:spPr>
          <a:xfrm>
            <a:off x="7147857" y="534041"/>
            <a:ext cx="2155971" cy="2585323"/>
          </a:xfrm>
          <a:prstGeom prst="rect">
            <a:avLst/>
          </a:prstGeom>
          <a:noFill/>
        </p:spPr>
        <p:txBody>
          <a:bodyPr wrap="square" rtlCol="0">
            <a:spAutoFit/>
          </a:bodyPr>
          <a:lstStyle/>
          <a:p>
            <a:r>
              <a:rPr lang="en-GB" dirty="0"/>
              <a:t>Hello Red Class!</a:t>
            </a:r>
          </a:p>
          <a:p>
            <a:endParaRPr lang="en-GB" dirty="0"/>
          </a:p>
          <a:p>
            <a:r>
              <a:rPr lang="en-GB" dirty="0"/>
              <a:t>My name is Mrs York and I will be your Learning Support Assistant. </a:t>
            </a:r>
          </a:p>
          <a:p>
            <a:endParaRPr lang="en-GB" dirty="0"/>
          </a:p>
          <a:p>
            <a:r>
              <a:rPr lang="en-GB" dirty="0"/>
              <a:t>I can’t wait to meet you all. </a:t>
            </a:r>
          </a:p>
        </p:txBody>
      </p:sp>
      <p:sp>
        <p:nvSpPr>
          <p:cNvPr id="6" name="TextBox 5">
            <a:extLst>
              <a:ext uri="{FF2B5EF4-FFF2-40B4-BE49-F238E27FC236}">
                <a16:creationId xmlns:a16="http://schemas.microsoft.com/office/drawing/2014/main" id="{980128DB-7AD1-4E7C-96B5-6812300170C9}"/>
              </a:ext>
            </a:extLst>
          </p:cNvPr>
          <p:cNvSpPr txBox="1"/>
          <p:nvPr/>
        </p:nvSpPr>
        <p:spPr>
          <a:xfrm>
            <a:off x="747019" y="1664585"/>
            <a:ext cx="5066791" cy="3139321"/>
          </a:xfrm>
          <a:prstGeom prst="rect">
            <a:avLst/>
          </a:prstGeom>
          <a:noFill/>
          <a:ln w="85725">
            <a:solidFill>
              <a:srgbClr val="00B050"/>
            </a:solidFill>
          </a:ln>
        </p:spPr>
        <p:txBody>
          <a:bodyPr wrap="square" rtlCol="0">
            <a:spAutoFit/>
          </a:bodyPr>
          <a:lstStyle/>
          <a:p>
            <a:r>
              <a:rPr lang="en-GB" b="1" dirty="0">
                <a:solidFill>
                  <a:srgbClr val="00B050"/>
                </a:solidFill>
                <a:latin typeface="+mj-lt"/>
              </a:rPr>
              <a:t>Fun Facts About Mrs York: </a:t>
            </a:r>
          </a:p>
          <a:p>
            <a:endParaRPr lang="en-GB" b="1" dirty="0">
              <a:solidFill>
                <a:srgbClr val="00B050"/>
              </a:solidFill>
              <a:latin typeface="+mj-lt"/>
            </a:endParaRPr>
          </a:p>
          <a:p>
            <a:r>
              <a:rPr lang="en-GB" b="1" dirty="0">
                <a:solidFill>
                  <a:srgbClr val="00B050"/>
                </a:solidFill>
                <a:latin typeface="+mj-lt"/>
              </a:rPr>
              <a:t>My favourite foods are: Indian, pizza…and chocolate!</a:t>
            </a:r>
          </a:p>
          <a:p>
            <a:endParaRPr lang="en-GB" b="1" dirty="0">
              <a:solidFill>
                <a:srgbClr val="00B050"/>
              </a:solidFill>
              <a:latin typeface="+mj-lt"/>
            </a:endParaRPr>
          </a:p>
          <a:p>
            <a:r>
              <a:rPr lang="en-GB" b="1" dirty="0">
                <a:solidFill>
                  <a:srgbClr val="00B050"/>
                </a:solidFill>
                <a:latin typeface="+mj-lt"/>
              </a:rPr>
              <a:t>I love dogs! (I’m a bit scared of snakes…)</a:t>
            </a:r>
          </a:p>
          <a:p>
            <a:endParaRPr lang="en-GB" b="1" dirty="0">
              <a:solidFill>
                <a:srgbClr val="00B050"/>
              </a:solidFill>
              <a:latin typeface="+mj-lt"/>
            </a:endParaRPr>
          </a:p>
          <a:p>
            <a:r>
              <a:rPr lang="en-GB" b="1" dirty="0">
                <a:solidFill>
                  <a:srgbClr val="00B050"/>
                </a:solidFill>
                <a:latin typeface="+mj-lt"/>
              </a:rPr>
              <a:t>I love to play football with my children.</a:t>
            </a:r>
          </a:p>
          <a:p>
            <a:endParaRPr lang="en-GB" b="1" dirty="0">
              <a:solidFill>
                <a:srgbClr val="00B050"/>
              </a:solidFill>
              <a:latin typeface="+mj-lt"/>
            </a:endParaRPr>
          </a:p>
          <a:p>
            <a:r>
              <a:rPr lang="en-GB" b="1" dirty="0">
                <a:solidFill>
                  <a:srgbClr val="00B050"/>
                </a:solidFill>
                <a:latin typeface="+mj-lt"/>
              </a:rPr>
              <a:t>I enjoy playing the piano and cello.</a:t>
            </a:r>
          </a:p>
          <a:p>
            <a:endParaRPr lang="en-GB" b="1" dirty="0">
              <a:solidFill>
                <a:srgbClr val="00B050"/>
              </a:solidFill>
              <a:latin typeface="+mj-lt"/>
            </a:endParaRPr>
          </a:p>
          <a:p>
            <a:r>
              <a:rPr lang="en-GB" b="1" dirty="0">
                <a:solidFill>
                  <a:srgbClr val="00B050"/>
                </a:solidFill>
                <a:latin typeface="+mj-lt"/>
              </a:rPr>
              <a:t>I love going on sunny holidays!</a:t>
            </a:r>
          </a:p>
        </p:txBody>
      </p:sp>
      <p:pic>
        <p:nvPicPr>
          <p:cNvPr id="7" name="Picture 6">
            <a:extLst>
              <a:ext uri="{FF2B5EF4-FFF2-40B4-BE49-F238E27FC236}">
                <a16:creationId xmlns:a16="http://schemas.microsoft.com/office/drawing/2014/main" id="{533054C7-7789-4605-B64D-23A48C13642D}"/>
              </a:ext>
            </a:extLst>
          </p:cNvPr>
          <p:cNvPicPr>
            <a:picLocks noChangeAspect="1"/>
          </p:cNvPicPr>
          <p:nvPr/>
        </p:nvPicPr>
        <p:blipFill>
          <a:blip r:embed="rId3"/>
          <a:stretch>
            <a:fillRect/>
          </a:stretch>
        </p:blipFill>
        <p:spPr>
          <a:xfrm>
            <a:off x="6515959" y="4317854"/>
            <a:ext cx="3314700" cy="1838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B4D4440-4B1B-4AB6-BFE4-F2300E588A38}"/>
              </a:ext>
            </a:extLst>
          </p:cNvPr>
          <p:cNvPicPr>
            <a:picLocks noChangeAspect="1"/>
          </p:cNvPicPr>
          <p:nvPr/>
        </p:nvPicPr>
        <p:blipFill>
          <a:blip r:embed="rId4"/>
          <a:stretch>
            <a:fillRect/>
          </a:stretch>
        </p:blipFill>
        <p:spPr>
          <a:xfrm rot="20288245">
            <a:off x="225283" y="4935109"/>
            <a:ext cx="1428750" cy="1485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5B96CEFC-3FB9-46A8-A35D-AFC4CAA4BD0A}"/>
              </a:ext>
            </a:extLst>
          </p:cNvPr>
          <p:cNvPicPr>
            <a:picLocks noChangeAspect="1"/>
          </p:cNvPicPr>
          <p:nvPr/>
        </p:nvPicPr>
        <p:blipFill>
          <a:blip r:embed="rId5"/>
          <a:stretch>
            <a:fillRect/>
          </a:stretch>
        </p:blipFill>
        <p:spPr>
          <a:xfrm rot="1031271">
            <a:off x="4171076" y="3687549"/>
            <a:ext cx="1145708" cy="2604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6CB46D00-11CA-4FB4-B72C-02EACF4E4EAE}"/>
              </a:ext>
            </a:extLst>
          </p:cNvPr>
          <p:cNvPicPr>
            <a:picLocks noChangeAspect="1"/>
          </p:cNvPicPr>
          <p:nvPr/>
        </p:nvPicPr>
        <p:blipFill>
          <a:blip r:embed="rId6"/>
          <a:stretch>
            <a:fillRect/>
          </a:stretch>
        </p:blipFill>
        <p:spPr>
          <a:xfrm>
            <a:off x="3925961" y="77550"/>
            <a:ext cx="1635940" cy="1401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4F7F14D-A509-4534-854A-4EE1D8F19005}"/>
              </a:ext>
            </a:extLst>
          </p:cNvPr>
          <p:cNvPicPr>
            <a:picLocks noChangeAspect="1"/>
          </p:cNvPicPr>
          <p:nvPr/>
        </p:nvPicPr>
        <p:blipFill>
          <a:blip r:embed="rId7"/>
          <a:stretch>
            <a:fillRect/>
          </a:stretch>
        </p:blipFill>
        <p:spPr>
          <a:xfrm>
            <a:off x="423732" y="77550"/>
            <a:ext cx="1287667" cy="13488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789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7919" y="-454884"/>
            <a:ext cx="5640879" cy="1455685"/>
          </a:xfrm>
        </p:spPr>
        <p:txBody>
          <a:bodyPr>
            <a:normAutofit/>
          </a:bodyPr>
          <a:lstStyle/>
          <a:p>
            <a:r>
              <a:rPr lang="en-GB" sz="3200" b="1" dirty="0">
                <a:solidFill>
                  <a:srgbClr val="00B050"/>
                </a:solidFill>
              </a:rPr>
              <a:t>What is reception like and how do we learn?</a:t>
            </a:r>
          </a:p>
        </p:txBody>
      </p:sp>
      <p:pic>
        <p:nvPicPr>
          <p:cNvPr id="7" name="Picture 6" descr="See the source image">
            <a:extLst>
              <a:ext uri="{FF2B5EF4-FFF2-40B4-BE49-F238E27FC236}">
                <a16:creationId xmlns:a16="http://schemas.microsoft.com/office/drawing/2014/main" id="{4F033A34-5B55-4C0E-B571-0115673D131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3085" y="108239"/>
            <a:ext cx="2036907" cy="2146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See the source image">
            <a:extLst>
              <a:ext uri="{FF2B5EF4-FFF2-40B4-BE49-F238E27FC236}">
                <a16:creationId xmlns:a16="http://schemas.microsoft.com/office/drawing/2014/main" id="{972C2EB9-F543-4F2F-AF21-8111DBB7DE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46726" y="76179"/>
            <a:ext cx="3924300" cy="2211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065E937F-82A2-4374-8F5F-1DE8A1C733C1}"/>
              </a:ext>
            </a:extLst>
          </p:cNvPr>
          <p:cNvSpPr txBox="1"/>
          <p:nvPr/>
        </p:nvSpPr>
        <p:spPr>
          <a:xfrm>
            <a:off x="2458249" y="1181714"/>
            <a:ext cx="5440218" cy="1200329"/>
          </a:xfrm>
          <a:prstGeom prst="rect">
            <a:avLst/>
          </a:prstGeom>
          <a:noFill/>
        </p:spPr>
        <p:txBody>
          <a:bodyPr wrap="square" rtlCol="0">
            <a:spAutoFit/>
          </a:bodyPr>
          <a:lstStyle/>
          <a:p>
            <a:r>
              <a:rPr lang="en-GB" dirty="0"/>
              <a:t>In reception, we learn through </a:t>
            </a:r>
            <a:r>
              <a:rPr lang="en-GB" b="1" dirty="0"/>
              <a:t>playing</a:t>
            </a:r>
            <a:r>
              <a:rPr lang="en-GB" dirty="0"/>
              <a:t> and </a:t>
            </a:r>
            <a:r>
              <a:rPr lang="en-GB" b="1" dirty="0"/>
              <a:t>exploring</a:t>
            </a:r>
            <a:r>
              <a:rPr lang="en-GB" dirty="0"/>
              <a:t>. The learning will be </a:t>
            </a:r>
            <a:r>
              <a:rPr lang="en-GB" b="1" dirty="0"/>
              <a:t>active</a:t>
            </a:r>
            <a:r>
              <a:rPr lang="en-GB" dirty="0"/>
              <a:t> and available both inside and outside. All children will be encouraged and nurtured to become </a:t>
            </a:r>
            <a:r>
              <a:rPr lang="en-GB" b="1" dirty="0"/>
              <a:t>creative</a:t>
            </a:r>
            <a:r>
              <a:rPr lang="en-GB" dirty="0"/>
              <a:t> and </a:t>
            </a:r>
            <a:r>
              <a:rPr lang="en-GB" b="1" dirty="0"/>
              <a:t>critical thinkers</a:t>
            </a:r>
            <a:r>
              <a:rPr lang="en-GB" dirty="0"/>
              <a:t>. </a:t>
            </a:r>
          </a:p>
        </p:txBody>
      </p:sp>
      <p:sp>
        <p:nvSpPr>
          <p:cNvPr id="12" name="TextBox 11">
            <a:extLst>
              <a:ext uri="{FF2B5EF4-FFF2-40B4-BE49-F238E27FC236}">
                <a16:creationId xmlns:a16="http://schemas.microsoft.com/office/drawing/2014/main" id="{380FD47C-F9C7-48C0-822D-27A5B618ED46}"/>
              </a:ext>
            </a:extLst>
          </p:cNvPr>
          <p:cNvSpPr txBox="1"/>
          <p:nvPr/>
        </p:nvSpPr>
        <p:spPr>
          <a:xfrm>
            <a:off x="267854" y="2468162"/>
            <a:ext cx="11185236" cy="4247317"/>
          </a:xfrm>
          <a:prstGeom prst="rect">
            <a:avLst/>
          </a:prstGeom>
          <a:noFill/>
        </p:spPr>
        <p:txBody>
          <a:bodyPr wrap="square" rtlCol="0">
            <a:spAutoFit/>
          </a:bodyPr>
          <a:lstStyle/>
          <a:p>
            <a:r>
              <a:rPr lang="en-GB" dirty="0"/>
              <a:t>In reception, we follow the Early Years Framework. This curriculum is different from the national curriculum and has seven areas of learning. </a:t>
            </a:r>
          </a:p>
          <a:p>
            <a:endParaRPr lang="en-GB" dirty="0"/>
          </a:p>
          <a:p>
            <a:r>
              <a:rPr lang="en-GB" dirty="0"/>
              <a:t>There are three </a:t>
            </a:r>
            <a:r>
              <a:rPr lang="en-GB" b="1" dirty="0"/>
              <a:t>prime</a:t>
            </a:r>
            <a:r>
              <a:rPr lang="en-GB" dirty="0"/>
              <a:t> areas. These are taught explicitly and underpin everything we do in reception. These are:</a:t>
            </a:r>
          </a:p>
          <a:p>
            <a:pPr marL="285750" indent="-285750">
              <a:buFont typeface="Arial" panose="020B0604020202020204" pitchFamily="34" charset="0"/>
              <a:buChar char="•"/>
            </a:pPr>
            <a:r>
              <a:rPr lang="en-GB" dirty="0"/>
              <a:t>Personal, social and emotional development</a:t>
            </a:r>
          </a:p>
          <a:p>
            <a:pPr marL="285750" indent="-285750">
              <a:buFont typeface="Arial" panose="020B0604020202020204" pitchFamily="34" charset="0"/>
              <a:buChar char="•"/>
            </a:pPr>
            <a:r>
              <a:rPr lang="en-GB" dirty="0"/>
              <a:t>Communication and language</a:t>
            </a:r>
          </a:p>
          <a:p>
            <a:pPr marL="285750" indent="-285750">
              <a:buFont typeface="Arial" panose="020B0604020202020204" pitchFamily="34" charset="0"/>
              <a:buChar char="•"/>
            </a:pPr>
            <a:r>
              <a:rPr lang="en-GB" dirty="0"/>
              <a:t>Physical education</a:t>
            </a:r>
          </a:p>
          <a:p>
            <a:pPr marL="285750" indent="-285750">
              <a:buFont typeface="Arial" panose="020B0604020202020204" pitchFamily="34" charset="0"/>
              <a:buChar char="•"/>
            </a:pPr>
            <a:endParaRPr lang="en-GB" dirty="0"/>
          </a:p>
          <a:p>
            <a:r>
              <a:rPr lang="en-GB" dirty="0"/>
              <a:t>The rest of the areas of learning are known as ‘</a:t>
            </a:r>
            <a:r>
              <a:rPr lang="en-GB" b="1" dirty="0"/>
              <a:t>specific</a:t>
            </a:r>
            <a:r>
              <a:rPr lang="en-GB" dirty="0"/>
              <a:t>’. These are:</a:t>
            </a:r>
          </a:p>
          <a:p>
            <a:pPr marL="285750" indent="-285750">
              <a:buFont typeface="Arial" panose="020B0604020202020204" pitchFamily="34" charset="0"/>
              <a:buChar char="•"/>
            </a:pPr>
            <a:r>
              <a:rPr lang="en-GB" dirty="0"/>
              <a:t>Literacy</a:t>
            </a:r>
          </a:p>
          <a:p>
            <a:pPr marL="285750" indent="-285750">
              <a:buFont typeface="Arial" panose="020B0604020202020204" pitchFamily="34" charset="0"/>
              <a:buChar char="•"/>
            </a:pPr>
            <a:r>
              <a:rPr lang="en-GB" dirty="0"/>
              <a:t>Mathematics</a:t>
            </a:r>
          </a:p>
          <a:p>
            <a:pPr marL="285750" indent="-285750">
              <a:buFont typeface="Arial" panose="020B0604020202020204" pitchFamily="34" charset="0"/>
              <a:buChar char="•"/>
            </a:pPr>
            <a:r>
              <a:rPr lang="en-GB" dirty="0"/>
              <a:t>Understanding the world</a:t>
            </a:r>
          </a:p>
          <a:p>
            <a:pPr marL="285750" indent="-285750">
              <a:buFont typeface="Arial" panose="020B0604020202020204" pitchFamily="34" charset="0"/>
              <a:buChar char="•"/>
            </a:pPr>
            <a:r>
              <a:rPr lang="en-GB" dirty="0"/>
              <a:t>Expressive arts and design</a:t>
            </a:r>
          </a:p>
          <a:p>
            <a:pPr marL="285750" indent="-285750">
              <a:buFont typeface="Arial" panose="020B0604020202020204" pitchFamily="34" charset="0"/>
              <a:buChar char="•"/>
            </a:pPr>
            <a:endParaRPr lang="en-GB" dirty="0"/>
          </a:p>
          <a:p>
            <a:r>
              <a:rPr lang="en-GB" dirty="0"/>
              <a:t>We use </a:t>
            </a:r>
            <a:r>
              <a:rPr lang="en-GB" dirty="0">
                <a:hlinkClick r:id="rId4"/>
              </a:rPr>
              <a:t>Development Matters </a:t>
            </a:r>
            <a:r>
              <a:rPr lang="en-GB" dirty="0"/>
              <a:t>to help us implement the Early Years Framework. </a:t>
            </a:r>
          </a:p>
        </p:txBody>
      </p:sp>
      <p:pic>
        <p:nvPicPr>
          <p:cNvPr id="14" name="Picture 13">
            <a:extLst>
              <a:ext uri="{FF2B5EF4-FFF2-40B4-BE49-F238E27FC236}">
                <a16:creationId xmlns:a16="http://schemas.microsoft.com/office/drawing/2014/main" id="{BAA9D7A6-9C57-4BA2-8797-AC45789993F3}"/>
              </a:ext>
            </a:extLst>
          </p:cNvPr>
          <p:cNvPicPr>
            <a:picLocks noChangeAspect="1"/>
          </p:cNvPicPr>
          <p:nvPr/>
        </p:nvPicPr>
        <p:blipFill>
          <a:blip r:embed="rId5"/>
          <a:stretch>
            <a:fillRect/>
          </a:stretch>
        </p:blipFill>
        <p:spPr>
          <a:xfrm>
            <a:off x="8622976" y="4049172"/>
            <a:ext cx="1485900" cy="1933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2634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ADC158-B835-48A0-85C8-B8A2842FF8BE}"/>
              </a:ext>
            </a:extLst>
          </p:cNvPr>
          <p:cNvPicPr/>
          <p:nvPr/>
        </p:nvPicPr>
        <p:blipFill rotWithShape="1">
          <a:blip r:embed="rId2" cstate="print">
            <a:extLst>
              <a:ext uri="{28A0092B-C50C-407E-A947-70E740481C1C}">
                <a14:useLocalDpi xmlns:a14="http://schemas.microsoft.com/office/drawing/2010/main" val="0"/>
              </a:ext>
            </a:extLst>
          </a:blip>
          <a:srcRect b="26784"/>
          <a:stretch/>
        </p:blipFill>
        <p:spPr bwMode="auto">
          <a:xfrm>
            <a:off x="249382" y="3319897"/>
            <a:ext cx="5942965" cy="3263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28B16407-57E4-4198-BD2C-E232B48823F5}"/>
              </a:ext>
            </a:extLst>
          </p:cNvPr>
          <p:cNvSpPr/>
          <p:nvPr/>
        </p:nvSpPr>
        <p:spPr>
          <a:xfrm>
            <a:off x="6192347" y="4275473"/>
            <a:ext cx="5656338" cy="2308324"/>
          </a:xfrm>
          <a:prstGeom prst="rect">
            <a:avLst/>
          </a:prstGeom>
        </p:spPr>
        <p:txBody>
          <a:bodyPr wrap="square">
            <a:spAutoFit/>
          </a:bodyPr>
          <a:lstStyle/>
          <a:p>
            <a:r>
              <a:rPr lang="en-GB" dirty="0"/>
              <a:t>Do you like playing outside?</a:t>
            </a:r>
          </a:p>
          <a:p>
            <a:endParaRPr lang="en-GB" dirty="0"/>
          </a:p>
          <a:p>
            <a:r>
              <a:rPr lang="en-GB" dirty="0"/>
              <a:t>I hope so! This is a picture of the outside area. </a:t>
            </a:r>
          </a:p>
          <a:p>
            <a:endParaRPr lang="en-GB" dirty="0"/>
          </a:p>
          <a:p>
            <a:r>
              <a:rPr lang="en-GB" b="1" dirty="0"/>
              <a:t>Everything</a:t>
            </a:r>
            <a:r>
              <a:rPr lang="en-GB" dirty="0"/>
              <a:t> that you learn inside you can learn outside too.</a:t>
            </a:r>
          </a:p>
          <a:p>
            <a:endParaRPr lang="en-GB" dirty="0"/>
          </a:p>
          <a:p>
            <a:r>
              <a:rPr lang="en-GB" dirty="0"/>
              <a:t>We have a mud kitchen as well where you can make tasty treats!</a:t>
            </a:r>
          </a:p>
        </p:txBody>
      </p:sp>
      <p:sp>
        <p:nvSpPr>
          <p:cNvPr id="7" name="TextBox 6">
            <a:extLst>
              <a:ext uri="{FF2B5EF4-FFF2-40B4-BE49-F238E27FC236}">
                <a16:creationId xmlns:a16="http://schemas.microsoft.com/office/drawing/2014/main" id="{0A48279B-CD0C-475B-ACB4-1C2D3A05C069}"/>
              </a:ext>
            </a:extLst>
          </p:cNvPr>
          <p:cNvSpPr txBox="1"/>
          <p:nvPr/>
        </p:nvSpPr>
        <p:spPr>
          <a:xfrm>
            <a:off x="3789275" y="106025"/>
            <a:ext cx="3833090" cy="769441"/>
          </a:xfrm>
          <a:prstGeom prst="rect">
            <a:avLst/>
          </a:prstGeom>
          <a:noFill/>
        </p:spPr>
        <p:txBody>
          <a:bodyPr wrap="square" rtlCol="0">
            <a:spAutoFit/>
          </a:bodyPr>
          <a:lstStyle/>
          <a:p>
            <a:r>
              <a:rPr lang="en-GB" sz="4400" dirty="0">
                <a:solidFill>
                  <a:srgbClr val="00B050"/>
                </a:solidFill>
              </a:rPr>
              <a:t>Your Classroom</a:t>
            </a:r>
          </a:p>
        </p:txBody>
      </p:sp>
      <p:sp>
        <p:nvSpPr>
          <p:cNvPr id="8" name="Thought Bubble: Cloud 7">
            <a:extLst>
              <a:ext uri="{FF2B5EF4-FFF2-40B4-BE49-F238E27FC236}">
                <a16:creationId xmlns:a16="http://schemas.microsoft.com/office/drawing/2014/main" id="{BF64B82C-5EFA-4D27-9044-36406B810925}"/>
              </a:ext>
            </a:extLst>
          </p:cNvPr>
          <p:cNvSpPr/>
          <p:nvPr/>
        </p:nvSpPr>
        <p:spPr>
          <a:xfrm flipV="1">
            <a:off x="0" y="466344"/>
            <a:ext cx="4433455" cy="219948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DF81230-8CE9-4F0B-B906-86CDE3921409}"/>
              </a:ext>
            </a:extLst>
          </p:cNvPr>
          <p:cNvSpPr txBox="1"/>
          <p:nvPr/>
        </p:nvSpPr>
        <p:spPr>
          <a:xfrm>
            <a:off x="573155" y="854090"/>
            <a:ext cx="3216120" cy="1384995"/>
          </a:xfrm>
          <a:prstGeom prst="rect">
            <a:avLst/>
          </a:prstGeom>
          <a:noFill/>
        </p:spPr>
        <p:txBody>
          <a:bodyPr wrap="square" rtlCol="0">
            <a:spAutoFit/>
          </a:bodyPr>
          <a:lstStyle/>
          <a:p>
            <a:r>
              <a:rPr lang="en-GB" sz="1400" dirty="0"/>
              <a:t>Early years classrooms look different from traditional classrooms! There may be some tables and chairs but not many. Instead, children access their learning through serious play which is set out in </a:t>
            </a:r>
            <a:r>
              <a:rPr lang="en-GB" sz="1400" b="1" dirty="0"/>
              <a:t>continuous provision</a:t>
            </a:r>
            <a:r>
              <a:rPr lang="en-GB" sz="1400" dirty="0"/>
              <a:t>.</a:t>
            </a:r>
          </a:p>
        </p:txBody>
      </p:sp>
      <p:sp>
        <p:nvSpPr>
          <p:cNvPr id="10" name="Thought Bubble: Cloud 9">
            <a:extLst>
              <a:ext uri="{FF2B5EF4-FFF2-40B4-BE49-F238E27FC236}">
                <a16:creationId xmlns:a16="http://schemas.microsoft.com/office/drawing/2014/main" id="{CE71C3CE-04C4-487F-A493-13EFE5DAA867}"/>
              </a:ext>
            </a:extLst>
          </p:cNvPr>
          <p:cNvSpPr/>
          <p:nvPr/>
        </p:nvSpPr>
        <p:spPr>
          <a:xfrm flipV="1">
            <a:off x="8087309" y="111382"/>
            <a:ext cx="4013089" cy="2022919"/>
          </a:xfrm>
          <a:prstGeom prst="cloudCallout">
            <a:avLst>
              <a:gd name="adj1" fmla="val 39371"/>
              <a:gd name="adj2" fmla="val 575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C88FEC7-2433-4CBD-A5AF-253894EC3C64}"/>
              </a:ext>
            </a:extLst>
          </p:cNvPr>
          <p:cNvSpPr txBox="1"/>
          <p:nvPr/>
        </p:nvSpPr>
        <p:spPr>
          <a:xfrm>
            <a:off x="8671454" y="501211"/>
            <a:ext cx="2844800" cy="1384995"/>
          </a:xfrm>
          <a:prstGeom prst="rect">
            <a:avLst/>
          </a:prstGeom>
          <a:noFill/>
        </p:spPr>
        <p:txBody>
          <a:bodyPr wrap="square" rtlCol="0">
            <a:spAutoFit/>
          </a:bodyPr>
          <a:lstStyle/>
          <a:p>
            <a:r>
              <a:rPr lang="en-GB" sz="1400" b="1" dirty="0"/>
              <a:t>Continuous provision </a:t>
            </a:r>
            <a:r>
              <a:rPr lang="en-GB" sz="1400" dirty="0"/>
              <a:t>refers to the resources that are always available inside and outside for children to access. All the resources link to what the children will be learning about each week. </a:t>
            </a:r>
          </a:p>
        </p:txBody>
      </p:sp>
      <p:sp>
        <p:nvSpPr>
          <p:cNvPr id="12" name="TextBox 11">
            <a:extLst>
              <a:ext uri="{FF2B5EF4-FFF2-40B4-BE49-F238E27FC236}">
                <a16:creationId xmlns:a16="http://schemas.microsoft.com/office/drawing/2014/main" id="{A8E9AEC1-B180-4A87-8EA6-81BE7C498CC7}"/>
              </a:ext>
            </a:extLst>
          </p:cNvPr>
          <p:cNvSpPr txBox="1"/>
          <p:nvPr/>
        </p:nvSpPr>
        <p:spPr>
          <a:xfrm>
            <a:off x="6400960" y="3447960"/>
            <a:ext cx="3906982" cy="584775"/>
          </a:xfrm>
          <a:prstGeom prst="rect">
            <a:avLst/>
          </a:prstGeom>
          <a:noFill/>
        </p:spPr>
        <p:txBody>
          <a:bodyPr wrap="square" rtlCol="0">
            <a:spAutoFit/>
          </a:bodyPr>
          <a:lstStyle/>
          <a:p>
            <a:r>
              <a:rPr lang="en-GB" sz="3200" b="1" dirty="0">
                <a:solidFill>
                  <a:srgbClr val="00B050"/>
                </a:solidFill>
              </a:rPr>
              <a:t>Outside…</a:t>
            </a:r>
          </a:p>
        </p:txBody>
      </p:sp>
      <p:pic>
        <p:nvPicPr>
          <p:cNvPr id="13" name="Picture 12">
            <a:extLst>
              <a:ext uri="{FF2B5EF4-FFF2-40B4-BE49-F238E27FC236}">
                <a16:creationId xmlns:a16="http://schemas.microsoft.com/office/drawing/2014/main" id="{22BA2464-64FC-4E33-8653-0CF52625F056}"/>
              </a:ext>
            </a:extLst>
          </p:cNvPr>
          <p:cNvPicPr>
            <a:picLocks noChangeAspect="1"/>
          </p:cNvPicPr>
          <p:nvPr/>
        </p:nvPicPr>
        <p:blipFill>
          <a:blip r:embed="rId3"/>
          <a:stretch>
            <a:fillRect/>
          </a:stretch>
        </p:blipFill>
        <p:spPr>
          <a:xfrm>
            <a:off x="8983479" y="2239085"/>
            <a:ext cx="3066151" cy="2022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1674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TotalTime>
  <Words>2539</Words>
  <Application>Microsoft Office PowerPoint</Application>
  <PresentationFormat>Widescreen</PresentationFormat>
  <Paragraphs>316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Welcome from Mrs Pritchard, Headteacher</vt:lpstr>
      <vt:lpstr>Grayshott Church of England Primary School</vt:lpstr>
      <vt:lpstr>Our school community</vt:lpstr>
      <vt:lpstr>PowerPoint Presentation</vt:lpstr>
      <vt:lpstr>PowerPoint Presentation</vt:lpstr>
      <vt:lpstr>PowerPoint Presentation</vt:lpstr>
      <vt:lpstr>What is reception like and how do we learn?</vt:lpstr>
      <vt:lpstr>PowerPoint Presentation</vt:lpstr>
      <vt:lpstr>PowerPoint Presentation</vt:lpstr>
      <vt:lpstr>PowerPoint Presentation</vt:lpstr>
      <vt:lpstr>PowerPoint Presentation</vt:lpstr>
      <vt:lpstr>Your Day</vt:lpstr>
      <vt:lpstr>PowerPoint Presentation</vt:lpstr>
      <vt:lpstr>This is an example of a typical week in reception. The LSA may lead the small groups and these could happen inside or outside. </vt:lpstr>
      <vt:lpstr>What to Bring to School…</vt:lpstr>
      <vt:lpstr>Activities for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for Reception</dc:title>
  <dc:creator>beauty_dennes@yahoo.co.uk</dc:creator>
  <cp:lastModifiedBy>Sharon Pritchard</cp:lastModifiedBy>
  <cp:revision>77</cp:revision>
  <dcterms:created xsi:type="dcterms:W3CDTF">2018-06-27T12:02:15Z</dcterms:created>
  <dcterms:modified xsi:type="dcterms:W3CDTF">2021-06-28T16:40:03Z</dcterms:modified>
</cp:coreProperties>
</file>